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Layouts/slideLayout8.xml" ContentType="application/vnd.openxmlformats-officedocument.presentationml.slideLayout+xml"/>
  <Override PartName="/ppt/theme/theme3.xml" ContentType="application/vnd.openxmlformats-officedocument.theme+xml"/>
  <Override PartName="/ppt/tags/tag9.xml" ContentType="application/vnd.openxmlformats-officedocument.presentationml.tags+xml"/>
  <Override PartName="/ppt/slideLayouts/slideLayout9.xml" ContentType="application/vnd.openxmlformats-officedocument.presentationml.slideLayout+xml"/>
  <Override PartName="/ppt/theme/theme4.xml" ContentType="application/vnd.openxmlformats-officedocument.theme+xml"/>
  <Override PartName="/ppt/tags/tag10.xml" ContentType="application/vnd.openxmlformats-officedocument.presentationml.tags+xml"/>
  <Override PartName="/ppt/slideLayouts/slideLayout10.xml" ContentType="application/vnd.openxmlformats-officedocument.presentationml.slideLayout+xml"/>
  <Override PartName="/ppt/theme/theme5.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691" r:id="rId1"/>
    <p:sldMasterId id="2147485716" r:id="rId2"/>
    <p:sldMasterId id="2147485749" r:id="rId3"/>
    <p:sldMasterId id="2147485758" r:id="rId4"/>
    <p:sldMasterId id="2147485762" r:id="rId5"/>
  </p:sldMasterIdLst>
  <p:notesMasterIdLst>
    <p:notesMasterId r:id="rId28"/>
  </p:notesMasterIdLst>
  <p:handoutMasterIdLst>
    <p:handoutMasterId r:id="rId29"/>
  </p:handoutMasterIdLst>
  <p:sldIdLst>
    <p:sldId id="708" r:id="rId6"/>
    <p:sldId id="751" r:id="rId7"/>
    <p:sldId id="753" r:id="rId8"/>
    <p:sldId id="754" r:id="rId9"/>
    <p:sldId id="771" r:id="rId10"/>
    <p:sldId id="755" r:id="rId11"/>
    <p:sldId id="725" r:id="rId12"/>
    <p:sldId id="756" r:id="rId13"/>
    <p:sldId id="757" r:id="rId14"/>
    <p:sldId id="758" r:id="rId15"/>
    <p:sldId id="759" r:id="rId16"/>
    <p:sldId id="760" r:id="rId17"/>
    <p:sldId id="761" r:id="rId18"/>
    <p:sldId id="763" r:id="rId19"/>
    <p:sldId id="762" r:id="rId20"/>
    <p:sldId id="764" r:id="rId21"/>
    <p:sldId id="765" r:id="rId22"/>
    <p:sldId id="766" r:id="rId23"/>
    <p:sldId id="767" r:id="rId24"/>
    <p:sldId id="769" r:id="rId25"/>
    <p:sldId id="768" r:id="rId26"/>
    <p:sldId id="770" r:id="rId27"/>
  </p:sldIdLst>
  <p:sldSz cx="9906000" cy="6858000" type="A4"/>
  <p:notesSz cx="6797675" cy="9926638"/>
  <p:custDataLst>
    <p:tags r:id="rId30"/>
  </p:custDataLst>
  <p:defaultTextStyle>
    <a:defPPr>
      <a:defRPr lang="es-E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3995">
          <p15:clr>
            <a:srgbClr val="A4A3A4"/>
          </p15:clr>
        </p15:guide>
        <p15:guide id="2" orient="horz" pos="786">
          <p15:clr>
            <a:srgbClr val="A4A3A4"/>
          </p15:clr>
        </p15:guide>
        <p15:guide id="3" orient="horz" pos="2156">
          <p15:clr>
            <a:srgbClr val="A4A3A4"/>
          </p15:clr>
        </p15:guide>
        <p15:guide id="4" pos="391">
          <p15:clr>
            <a:srgbClr val="A4A3A4"/>
          </p15:clr>
        </p15:guide>
        <p15:guide id="5" pos="3109">
          <p15:clr>
            <a:srgbClr val="A4A3A4"/>
          </p15:clr>
        </p15:guide>
        <p15:guide id="6" pos="1489">
          <p15:clr>
            <a:srgbClr val="A4A3A4"/>
          </p15:clr>
        </p15:guide>
        <p15:guide id="7" pos="5858">
          <p15:clr>
            <a:srgbClr val="A4A3A4"/>
          </p15:clr>
        </p15:guide>
      </p15:sldGuideLst>
    </p:ext>
    <p:ext uri="{2D200454-40CA-4A62-9FC3-DE9A4176ACB9}">
      <p15:notesGuideLst xmlns:p15="http://schemas.microsoft.com/office/powerpoint/2012/main">
        <p15:guide id="1" orient="horz" pos="3127">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9E"/>
    <a:srgbClr val="2F75FF"/>
    <a:srgbClr val="405B7C"/>
    <a:srgbClr val="304F94"/>
    <a:srgbClr val="3D587F"/>
    <a:srgbClr val="395783"/>
    <a:srgbClr val="315A8B"/>
    <a:srgbClr val="2B4E7D"/>
    <a:srgbClr val="111F31"/>
    <a:srgbClr val="384C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Estilo oscuro 2 - Énfasis 5/Énfasis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Estilo oscuro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4" autoAdjust="0"/>
    <p:restoredTop sz="86359" autoAdjust="0"/>
  </p:normalViewPr>
  <p:slideViewPr>
    <p:cSldViewPr snapToGrid="0">
      <p:cViewPr varScale="1">
        <p:scale>
          <a:sx n="73" d="100"/>
          <a:sy n="73" d="100"/>
        </p:scale>
        <p:origin x="1062" y="78"/>
      </p:cViewPr>
      <p:guideLst>
        <p:guide orient="horz" pos="3995"/>
        <p:guide orient="horz" pos="786"/>
        <p:guide orient="horz" pos="2156"/>
        <p:guide pos="391"/>
        <p:guide pos="3109"/>
        <p:guide pos="1489"/>
        <p:guide pos="5858"/>
      </p:guideLst>
    </p:cSldViewPr>
  </p:slideViewPr>
  <p:outlineViewPr>
    <p:cViewPr>
      <p:scale>
        <a:sx n="33" d="100"/>
        <a:sy n="33" d="100"/>
      </p:scale>
      <p:origin x="0" y="786"/>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51" d="100"/>
          <a:sy n="51" d="100"/>
        </p:scale>
        <p:origin x="-2184" y="-90"/>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bwMode="auto">
          <a:xfrm>
            <a:off x="0" y="0"/>
            <a:ext cx="2945979" cy="495693"/>
          </a:xfrm>
          <a:prstGeom prst="rect">
            <a:avLst/>
          </a:prstGeom>
          <a:noFill/>
          <a:ln w="9525">
            <a:noFill/>
            <a:miter lim="800000"/>
            <a:headEnd/>
            <a:tailEnd/>
          </a:ln>
        </p:spPr>
        <p:txBody>
          <a:bodyPr vert="horz" wrap="square" lIns="93100" tIns="46550" rIns="93100" bIns="46550" numCol="1" anchor="t" anchorCtr="0" compatLnSpc="1">
            <a:prstTxWarp prst="textNoShape">
              <a:avLst/>
            </a:prstTxWarp>
          </a:bodyPr>
          <a:lstStyle>
            <a:lvl1pPr defTabSz="931141">
              <a:defRPr sz="1300">
                <a:latin typeface="Arial" charset="0"/>
              </a:defRPr>
            </a:lvl1pPr>
          </a:lstStyle>
          <a:p>
            <a:pPr>
              <a:defRPr/>
            </a:pPr>
            <a:endParaRPr lang="es-PE" dirty="0"/>
          </a:p>
        </p:txBody>
      </p:sp>
      <p:sp>
        <p:nvSpPr>
          <p:cNvPr id="3" name="2 Marcador de fecha"/>
          <p:cNvSpPr>
            <a:spLocks noGrp="1"/>
          </p:cNvSpPr>
          <p:nvPr>
            <p:ph type="dt" sz="quarter" idx="1"/>
          </p:nvPr>
        </p:nvSpPr>
        <p:spPr bwMode="auto">
          <a:xfrm>
            <a:off x="3850096" y="0"/>
            <a:ext cx="2945979" cy="495693"/>
          </a:xfrm>
          <a:prstGeom prst="rect">
            <a:avLst/>
          </a:prstGeom>
          <a:noFill/>
          <a:ln w="9525">
            <a:noFill/>
            <a:miter lim="800000"/>
            <a:headEnd/>
            <a:tailEnd/>
          </a:ln>
        </p:spPr>
        <p:txBody>
          <a:bodyPr vert="horz" wrap="square" lIns="93100" tIns="46550" rIns="93100" bIns="46550" numCol="1" anchor="t" anchorCtr="0" compatLnSpc="1">
            <a:prstTxWarp prst="textNoShape">
              <a:avLst/>
            </a:prstTxWarp>
          </a:bodyPr>
          <a:lstStyle>
            <a:lvl1pPr algn="r" defTabSz="931141">
              <a:defRPr sz="1300">
                <a:latin typeface="Arial" charset="0"/>
              </a:defRPr>
            </a:lvl1pPr>
          </a:lstStyle>
          <a:p>
            <a:pPr>
              <a:defRPr/>
            </a:pPr>
            <a:fld id="{ED397F79-544F-4893-AB4D-8D3691F6CB3B}" type="datetimeFigureOut">
              <a:rPr lang="es-PE"/>
              <a:pPr>
                <a:defRPr/>
              </a:pPr>
              <a:t>10/10/2017</a:t>
            </a:fld>
            <a:endParaRPr lang="es-PE" dirty="0"/>
          </a:p>
        </p:txBody>
      </p:sp>
      <p:sp>
        <p:nvSpPr>
          <p:cNvPr id="4" name="3 Marcador de pie de página"/>
          <p:cNvSpPr>
            <a:spLocks noGrp="1"/>
          </p:cNvSpPr>
          <p:nvPr>
            <p:ph type="ftr" sz="quarter" idx="2"/>
          </p:nvPr>
        </p:nvSpPr>
        <p:spPr bwMode="auto">
          <a:xfrm>
            <a:off x="0" y="9427750"/>
            <a:ext cx="2945979" cy="497292"/>
          </a:xfrm>
          <a:prstGeom prst="rect">
            <a:avLst/>
          </a:prstGeom>
          <a:noFill/>
          <a:ln w="9525">
            <a:noFill/>
            <a:miter lim="800000"/>
            <a:headEnd/>
            <a:tailEnd/>
          </a:ln>
        </p:spPr>
        <p:txBody>
          <a:bodyPr vert="horz" wrap="square" lIns="93100" tIns="46550" rIns="93100" bIns="46550" numCol="1" anchor="b" anchorCtr="0" compatLnSpc="1">
            <a:prstTxWarp prst="textNoShape">
              <a:avLst/>
            </a:prstTxWarp>
          </a:bodyPr>
          <a:lstStyle>
            <a:lvl1pPr defTabSz="931141">
              <a:defRPr sz="1300">
                <a:latin typeface="Arial" charset="0"/>
              </a:defRPr>
            </a:lvl1pPr>
          </a:lstStyle>
          <a:p>
            <a:pPr>
              <a:defRPr/>
            </a:pPr>
            <a:endParaRPr lang="es-PE" dirty="0"/>
          </a:p>
        </p:txBody>
      </p:sp>
      <p:sp>
        <p:nvSpPr>
          <p:cNvPr id="5" name="4 Marcador de número de diapositiva"/>
          <p:cNvSpPr>
            <a:spLocks noGrp="1"/>
          </p:cNvSpPr>
          <p:nvPr>
            <p:ph type="sldNum" sz="quarter" idx="3"/>
          </p:nvPr>
        </p:nvSpPr>
        <p:spPr bwMode="auto">
          <a:xfrm>
            <a:off x="3850096" y="9427750"/>
            <a:ext cx="2945979" cy="497292"/>
          </a:xfrm>
          <a:prstGeom prst="rect">
            <a:avLst/>
          </a:prstGeom>
          <a:noFill/>
          <a:ln w="9525">
            <a:noFill/>
            <a:miter lim="800000"/>
            <a:headEnd/>
            <a:tailEnd/>
          </a:ln>
        </p:spPr>
        <p:txBody>
          <a:bodyPr vert="horz" wrap="square" lIns="93100" tIns="46550" rIns="93100" bIns="46550" numCol="1" anchor="b" anchorCtr="0" compatLnSpc="1">
            <a:prstTxWarp prst="textNoShape">
              <a:avLst/>
            </a:prstTxWarp>
          </a:bodyPr>
          <a:lstStyle>
            <a:lvl1pPr algn="r" defTabSz="931141">
              <a:defRPr sz="1300">
                <a:latin typeface="Arial" charset="0"/>
              </a:defRPr>
            </a:lvl1pPr>
          </a:lstStyle>
          <a:p>
            <a:pPr>
              <a:defRPr/>
            </a:pPr>
            <a:fld id="{65A7021A-739D-417B-9D38-8CD47D2FB03C}" type="slidenum">
              <a:rPr lang="es-PE"/>
              <a:pPr>
                <a:defRPr/>
              </a:pPr>
              <a:t>‹Nº›</a:t>
            </a:fld>
            <a:endParaRPr lang="es-PE" dirty="0"/>
          </a:p>
        </p:txBody>
      </p:sp>
    </p:spTree>
    <p:extLst>
      <p:ext uri="{BB962C8B-B14F-4D97-AF65-F5344CB8AC3E}">
        <p14:creationId xmlns:p14="http://schemas.microsoft.com/office/powerpoint/2010/main" val="9744457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5979" cy="495693"/>
          </a:xfrm>
          <a:prstGeom prst="rect">
            <a:avLst/>
          </a:prstGeom>
          <a:noFill/>
          <a:ln w="9525">
            <a:noFill/>
            <a:miter lim="800000"/>
            <a:headEnd/>
            <a:tailEnd/>
          </a:ln>
        </p:spPr>
        <p:txBody>
          <a:bodyPr vert="horz" wrap="square" lIns="93100" tIns="46550" rIns="93100" bIns="46550" numCol="1" anchor="t" anchorCtr="0" compatLnSpc="1">
            <a:prstTxWarp prst="textNoShape">
              <a:avLst/>
            </a:prstTxWarp>
          </a:bodyPr>
          <a:lstStyle>
            <a:lvl1pPr defTabSz="931141">
              <a:defRPr sz="1300">
                <a:latin typeface="Arial" charset="0"/>
              </a:defRPr>
            </a:lvl1pPr>
          </a:lstStyle>
          <a:p>
            <a:pPr>
              <a:defRPr/>
            </a:pPr>
            <a:endParaRPr lang="es-ES" dirty="0"/>
          </a:p>
        </p:txBody>
      </p:sp>
      <p:sp>
        <p:nvSpPr>
          <p:cNvPr id="4099" name="Rectangle 3"/>
          <p:cNvSpPr>
            <a:spLocks noGrp="1" noChangeArrowheads="1"/>
          </p:cNvSpPr>
          <p:nvPr>
            <p:ph type="dt" idx="1"/>
          </p:nvPr>
        </p:nvSpPr>
        <p:spPr bwMode="auto">
          <a:xfrm>
            <a:off x="3850096" y="0"/>
            <a:ext cx="2945979" cy="495693"/>
          </a:xfrm>
          <a:prstGeom prst="rect">
            <a:avLst/>
          </a:prstGeom>
          <a:noFill/>
          <a:ln w="9525">
            <a:noFill/>
            <a:miter lim="800000"/>
            <a:headEnd/>
            <a:tailEnd/>
          </a:ln>
        </p:spPr>
        <p:txBody>
          <a:bodyPr vert="horz" wrap="square" lIns="93100" tIns="46550" rIns="93100" bIns="46550" numCol="1" anchor="t" anchorCtr="0" compatLnSpc="1">
            <a:prstTxWarp prst="textNoShape">
              <a:avLst/>
            </a:prstTxWarp>
          </a:bodyPr>
          <a:lstStyle>
            <a:lvl1pPr algn="r" defTabSz="931141">
              <a:defRPr sz="1300">
                <a:latin typeface="Arial" charset="0"/>
              </a:defRPr>
            </a:lvl1pPr>
          </a:lstStyle>
          <a:p>
            <a:pPr>
              <a:defRPr/>
            </a:pPr>
            <a:endParaRPr lang="es-ES" dirty="0"/>
          </a:p>
        </p:txBody>
      </p:sp>
      <p:sp>
        <p:nvSpPr>
          <p:cNvPr id="56324" name="Rectangle 4"/>
          <p:cNvSpPr>
            <a:spLocks noGrp="1" noRot="1" noChangeAspect="1" noChangeArrowheads="1" noTextEdit="1"/>
          </p:cNvSpPr>
          <p:nvPr>
            <p:ph type="sldImg" idx="2"/>
          </p:nvPr>
        </p:nvSpPr>
        <p:spPr bwMode="auto">
          <a:xfrm>
            <a:off x="712788" y="744538"/>
            <a:ext cx="5373687" cy="37211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1690" y="4715474"/>
            <a:ext cx="5434299" cy="4466027"/>
          </a:xfrm>
          <a:prstGeom prst="rect">
            <a:avLst/>
          </a:prstGeom>
          <a:noFill/>
          <a:ln w="9525">
            <a:noFill/>
            <a:miter lim="800000"/>
            <a:headEnd/>
            <a:tailEnd/>
          </a:ln>
        </p:spPr>
        <p:txBody>
          <a:bodyPr vert="horz" wrap="square" lIns="93100" tIns="46550" rIns="93100" bIns="46550"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4102" name="Rectangle 6"/>
          <p:cNvSpPr>
            <a:spLocks noGrp="1" noChangeArrowheads="1"/>
          </p:cNvSpPr>
          <p:nvPr>
            <p:ph type="ftr" sz="quarter" idx="4"/>
          </p:nvPr>
        </p:nvSpPr>
        <p:spPr bwMode="auto">
          <a:xfrm>
            <a:off x="0" y="9427750"/>
            <a:ext cx="2945979" cy="497292"/>
          </a:xfrm>
          <a:prstGeom prst="rect">
            <a:avLst/>
          </a:prstGeom>
          <a:noFill/>
          <a:ln w="9525">
            <a:noFill/>
            <a:miter lim="800000"/>
            <a:headEnd/>
            <a:tailEnd/>
          </a:ln>
        </p:spPr>
        <p:txBody>
          <a:bodyPr vert="horz" wrap="square" lIns="93100" tIns="46550" rIns="93100" bIns="46550" numCol="1" anchor="b" anchorCtr="0" compatLnSpc="1">
            <a:prstTxWarp prst="textNoShape">
              <a:avLst/>
            </a:prstTxWarp>
          </a:bodyPr>
          <a:lstStyle>
            <a:lvl1pPr defTabSz="931141">
              <a:defRPr sz="1300">
                <a:latin typeface="Arial" charset="0"/>
              </a:defRPr>
            </a:lvl1pPr>
          </a:lstStyle>
          <a:p>
            <a:pPr>
              <a:defRPr/>
            </a:pPr>
            <a:endParaRPr lang="es-ES" dirty="0"/>
          </a:p>
        </p:txBody>
      </p:sp>
      <p:sp>
        <p:nvSpPr>
          <p:cNvPr id="4103" name="Rectangle 7"/>
          <p:cNvSpPr>
            <a:spLocks noGrp="1" noChangeArrowheads="1"/>
          </p:cNvSpPr>
          <p:nvPr>
            <p:ph type="sldNum" sz="quarter" idx="5"/>
          </p:nvPr>
        </p:nvSpPr>
        <p:spPr bwMode="auto">
          <a:xfrm>
            <a:off x="3850096" y="9427750"/>
            <a:ext cx="2945979" cy="497292"/>
          </a:xfrm>
          <a:prstGeom prst="rect">
            <a:avLst/>
          </a:prstGeom>
          <a:noFill/>
          <a:ln w="9525">
            <a:noFill/>
            <a:miter lim="800000"/>
            <a:headEnd/>
            <a:tailEnd/>
          </a:ln>
        </p:spPr>
        <p:txBody>
          <a:bodyPr vert="horz" wrap="square" lIns="93100" tIns="46550" rIns="93100" bIns="46550" numCol="1" anchor="b" anchorCtr="0" compatLnSpc="1">
            <a:prstTxWarp prst="textNoShape">
              <a:avLst/>
            </a:prstTxWarp>
          </a:bodyPr>
          <a:lstStyle>
            <a:lvl1pPr algn="r" defTabSz="931141">
              <a:defRPr sz="1300">
                <a:latin typeface="Arial" charset="0"/>
              </a:defRPr>
            </a:lvl1pPr>
          </a:lstStyle>
          <a:p>
            <a:pPr>
              <a:defRPr/>
            </a:pPr>
            <a:fld id="{F2B17920-B390-4869-BA1B-37028B0D3CAB}" type="slidenum">
              <a:rPr lang="es-ES"/>
              <a:pPr>
                <a:defRPr/>
              </a:pPr>
              <a:t>‹Nº›</a:t>
            </a:fld>
            <a:endParaRPr lang="es-ES" dirty="0"/>
          </a:p>
        </p:txBody>
      </p:sp>
    </p:spTree>
    <p:extLst>
      <p:ext uri="{BB962C8B-B14F-4D97-AF65-F5344CB8AC3E}">
        <p14:creationId xmlns:p14="http://schemas.microsoft.com/office/powerpoint/2010/main" val="37272589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E"/>
          </a:p>
        </p:txBody>
      </p:sp>
      <p:sp>
        <p:nvSpPr>
          <p:cNvPr id="4" name="3 Marcador de número de diapositiva"/>
          <p:cNvSpPr>
            <a:spLocks noGrp="1"/>
          </p:cNvSpPr>
          <p:nvPr>
            <p:ph type="sldNum" sz="quarter" idx="10"/>
          </p:nvPr>
        </p:nvSpPr>
        <p:spPr/>
        <p:txBody>
          <a:bodyPr/>
          <a:lstStyle/>
          <a:p>
            <a:pPr>
              <a:defRPr/>
            </a:pPr>
            <a:fld id="{F2B17920-B390-4869-BA1B-37028B0D3CAB}" type="slidenum">
              <a:rPr lang="es-ES" smtClean="0"/>
              <a:pPr>
                <a:defRPr/>
              </a:pPr>
              <a:t>1</a:t>
            </a:fld>
            <a:endParaRPr lang="es-ES" dirty="0"/>
          </a:p>
        </p:txBody>
      </p:sp>
    </p:spTree>
    <p:extLst>
      <p:ext uri="{BB962C8B-B14F-4D97-AF65-F5344CB8AC3E}">
        <p14:creationId xmlns:p14="http://schemas.microsoft.com/office/powerpoint/2010/main" val="3716730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E"/>
          </a:p>
        </p:txBody>
      </p:sp>
      <p:sp>
        <p:nvSpPr>
          <p:cNvPr id="4" name="3 Marcador de número de diapositiva"/>
          <p:cNvSpPr>
            <a:spLocks noGrp="1"/>
          </p:cNvSpPr>
          <p:nvPr>
            <p:ph type="sldNum" sz="quarter" idx="10"/>
          </p:nvPr>
        </p:nvSpPr>
        <p:spPr/>
        <p:txBody>
          <a:bodyPr/>
          <a:lstStyle/>
          <a:p>
            <a:pPr>
              <a:defRPr/>
            </a:pPr>
            <a:fld id="{F2B17920-B390-4869-BA1B-37028B0D3CAB}" type="slidenum">
              <a:rPr lang="es-ES" smtClean="0"/>
              <a:pPr>
                <a:defRPr/>
              </a:pPr>
              <a:t>2</a:t>
            </a:fld>
            <a:endParaRPr lang="es-ES" dirty="0"/>
          </a:p>
        </p:txBody>
      </p:sp>
    </p:spTree>
    <p:extLst>
      <p:ext uri="{BB962C8B-B14F-4D97-AF65-F5344CB8AC3E}">
        <p14:creationId xmlns:p14="http://schemas.microsoft.com/office/powerpoint/2010/main" val="2985441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E"/>
          </a:p>
        </p:txBody>
      </p:sp>
      <p:sp>
        <p:nvSpPr>
          <p:cNvPr id="4" name="3 Marcador de número de diapositiva"/>
          <p:cNvSpPr>
            <a:spLocks noGrp="1"/>
          </p:cNvSpPr>
          <p:nvPr>
            <p:ph type="sldNum" sz="quarter" idx="10"/>
          </p:nvPr>
        </p:nvSpPr>
        <p:spPr/>
        <p:txBody>
          <a:bodyPr/>
          <a:lstStyle/>
          <a:p>
            <a:pPr>
              <a:defRPr/>
            </a:pPr>
            <a:fld id="{F2B17920-B390-4869-BA1B-37028B0D3CAB}" type="slidenum">
              <a:rPr lang="es-ES" smtClean="0"/>
              <a:pPr>
                <a:defRPr/>
              </a:pPr>
              <a:t>3</a:t>
            </a:fld>
            <a:endParaRPr lang="es-ES" dirty="0"/>
          </a:p>
        </p:txBody>
      </p:sp>
    </p:spTree>
    <p:extLst>
      <p:ext uri="{BB962C8B-B14F-4D97-AF65-F5344CB8AC3E}">
        <p14:creationId xmlns:p14="http://schemas.microsoft.com/office/powerpoint/2010/main" val="730046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E"/>
          </a:p>
        </p:txBody>
      </p:sp>
      <p:sp>
        <p:nvSpPr>
          <p:cNvPr id="4" name="3 Marcador de número de diapositiva"/>
          <p:cNvSpPr>
            <a:spLocks noGrp="1"/>
          </p:cNvSpPr>
          <p:nvPr>
            <p:ph type="sldNum" sz="quarter" idx="10"/>
          </p:nvPr>
        </p:nvSpPr>
        <p:spPr/>
        <p:txBody>
          <a:bodyPr/>
          <a:lstStyle/>
          <a:p>
            <a:pPr>
              <a:defRPr/>
            </a:pPr>
            <a:fld id="{F2B17920-B390-4869-BA1B-37028B0D3CAB}" type="slidenum">
              <a:rPr lang="es-ES" smtClean="0"/>
              <a:pPr>
                <a:defRPr/>
              </a:pPr>
              <a:t>4</a:t>
            </a:fld>
            <a:endParaRPr lang="es-ES" dirty="0"/>
          </a:p>
        </p:txBody>
      </p:sp>
    </p:spTree>
    <p:extLst>
      <p:ext uri="{BB962C8B-B14F-4D97-AF65-F5344CB8AC3E}">
        <p14:creationId xmlns:p14="http://schemas.microsoft.com/office/powerpoint/2010/main" val="38073776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E"/>
          </a:p>
        </p:txBody>
      </p:sp>
      <p:sp>
        <p:nvSpPr>
          <p:cNvPr id="4" name="3 Marcador de número de diapositiva"/>
          <p:cNvSpPr>
            <a:spLocks noGrp="1"/>
          </p:cNvSpPr>
          <p:nvPr>
            <p:ph type="sldNum" sz="quarter" idx="10"/>
          </p:nvPr>
        </p:nvSpPr>
        <p:spPr/>
        <p:txBody>
          <a:bodyPr/>
          <a:lstStyle/>
          <a:p>
            <a:pPr>
              <a:defRPr/>
            </a:pPr>
            <a:fld id="{F2B17920-B390-4869-BA1B-37028B0D3CAB}" type="slidenum">
              <a:rPr lang="es-ES" smtClean="0"/>
              <a:pPr>
                <a:defRPr/>
              </a:pPr>
              <a:t>6</a:t>
            </a:fld>
            <a:endParaRPr lang="es-ES" dirty="0"/>
          </a:p>
        </p:txBody>
      </p:sp>
    </p:spTree>
    <p:extLst>
      <p:ext uri="{BB962C8B-B14F-4D97-AF65-F5344CB8AC3E}">
        <p14:creationId xmlns:p14="http://schemas.microsoft.com/office/powerpoint/2010/main" val="1505760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E"/>
          </a:p>
        </p:txBody>
      </p:sp>
      <p:sp>
        <p:nvSpPr>
          <p:cNvPr id="4" name="3 Marcador de número de diapositiva"/>
          <p:cNvSpPr>
            <a:spLocks noGrp="1"/>
          </p:cNvSpPr>
          <p:nvPr>
            <p:ph type="sldNum" sz="quarter" idx="10"/>
          </p:nvPr>
        </p:nvSpPr>
        <p:spPr/>
        <p:txBody>
          <a:bodyPr/>
          <a:lstStyle/>
          <a:p>
            <a:pPr>
              <a:defRPr/>
            </a:pPr>
            <a:fld id="{F2B17920-B390-4869-BA1B-37028B0D3CAB}" type="slidenum">
              <a:rPr lang="es-ES" smtClean="0"/>
              <a:pPr>
                <a:defRPr/>
              </a:pPr>
              <a:t>7</a:t>
            </a:fld>
            <a:endParaRPr lang="es-ES" dirty="0"/>
          </a:p>
        </p:txBody>
      </p:sp>
    </p:spTree>
    <p:extLst>
      <p:ext uri="{BB962C8B-B14F-4D97-AF65-F5344CB8AC3E}">
        <p14:creationId xmlns:p14="http://schemas.microsoft.com/office/powerpoint/2010/main" val="1326087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E"/>
          </a:p>
        </p:txBody>
      </p:sp>
      <p:sp>
        <p:nvSpPr>
          <p:cNvPr id="4" name="3 Marcador de número de diapositiva"/>
          <p:cNvSpPr>
            <a:spLocks noGrp="1"/>
          </p:cNvSpPr>
          <p:nvPr>
            <p:ph type="sldNum" sz="quarter" idx="10"/>
          </p:nvPr>
        </p:nvSpPr>
        <p:spPr/>
        <p:txBody>
          <a:bodyPr/>
          <a:lstStyle/>
          <a:p>
            <a:pPr>
              <a:defRPr/>
            </a:pPr>
            <a:fld id="{F2B17920-B390-4869-BA1B-37028B0D3CAB}" type="slidenum">
              <a:rPr lang="es-ES" smtClean="0"/>
              <a:pPr>
                <a:defRPr/>
              </a:pPr>
              <a:t>22</a:t>
            </a:fld>
            <a:endParaRPr lang="es-ES" dirty="0"/>
          </a:p>
        </p:txBody>
      </p:sp>
    </p:spTree>
    <p:extLst>
      <p:ext uri="{BB962C8B-B14F-4D97-AF65-F5344CB8AC3E}">
        <p14:creationId xmlns:p14="http://schemas.microsoft.com/office/powerpoint/2010/main" val="7843800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12.xml"/><Relationship Id="rId1" Type="http://schemas.openxmlformats.org/officeDocument/2006/relationships/vmlDrawing" Target="../drawings/vmlDrawing11.vml"/><Relationship Id="rId5" Type="http://schemas.openxmlformats.org/officeDocument/2006/relationships/image" Target="../media/image1.emf"/><Relationship Id="rId4" Type="http://schemas.openxmlformats.org/officeDocument/2006/relationships/oleObject" Target="../embeddings/oleObject11.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oleObject" Target="../embeddings/oleObject4.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7.xml"/><Relationship Id="rId1" Type="http://schemas.openxmlformats.org/officeDocument/2006/relationships/vmlDrawing" Target="../drawings/vmlDrawing6.vml"/><Relationship Id="rId5" Type="http://schemas.openxmlformats.org/officeDocument/2006/relationships/image" Target="../media/image4.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vmlDrawing" Target="../drawings/vmlDrawing7.v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general">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extLst>
              <p:ext uri="{D42A27DB-BD31-4B8C-83A1-F6EECF244321}">
                <p14:modId xmlns:p14="http://schemas.microsoft.com/office/powerpoint/2010/main" val="220506819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814797" name="think-cell Slide" r:id="rId4" imgW="360" imgH="360" progId="">
                  <p:embed/>
                </p:oleObj>
              </mc:Choice>
              <mc:Fallback>
                <p:oleObj name="think-cell Slide" r:id="rId4" imgW="360" imgH="360" progId="">
                  <p:embed/>
                  <p:pic>
                    <p:nvPicPr>
                      <p:cNvPr id="0" name="Picture 22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1 Título"/>
          <p:cNvSpPr>
            <a:spLocks noGrp="1"/>
          </p:cNvSpPr>
          <p:nvPr>
            <p:ph type="title"/>
          </p:nvPr>
        </p:nvSpPr>
        <p:spPr>
          <a:xfrm>
            <a:off x="265954" y="45598"/>
            <a:ext cx="9317868" cy="649560"/>
          </a:xfrm>
          <a:prstGeom prst="rect">
            <a:avLst/>
          </a:prstGeom>
        </p:spPr>
        <p:txBody>
          <a:bodyPr tIns="0" bIns="0" anchor="ctr"/>
          <a:lstStyle>
            <a:lvl1pPr algn="l">
              <a:defRPr sz="1800" b="1">
                <a:latin typeface="Arial" pitchFamily="34" charset="0"/>
                <a:cs typeface="Arial" pitchFamily="34" charset="0"/>
              </a:defRPr>
            </a:lvl1pPr>
          </a:lstStyle>
          <a:p>
            <a:r>
              <a:rPr lang="es-ES" dirty="0" smtClean="0"/>
              <a:t>Haga clic para modificar el estilo de título del patrón</a:t>
            </a:r>
            <a:endParaRPr lang="es-PE" dirty="0"/>
          </a:p>
        </p:txBody>
      </p:sp>
      <p:sp>
        <p:nvSpPr>
          <p:cNvPr id="5" name="5 Marcador de número de diapositiva"/>
          <p:cNvSpPr>
            <a:spLocks noGrp="1"/>
          </p:cNvSpPr>
          <p:nvPr>
            <p:ph type="sldNum" sz="quarter" idx="4"/>
          </p:nvPr>
        </p:nvSpPr>
        <p:spPr>
          <a:xfrm>
            <a:off x="9444052" y="6432552"/>
            <a:ext cx="409575" cy="365125"/>
          </a:xfrm>
          <a:prstGeom prst="rect">
            <a:avLst/>
          </a:prstGeom>
        </p:spPr>
        <p:txBody>
          <a:bodyPr vert="horz" lIns="91440" tIns="45720" rIns="91440" bIns="45720" rtlCol="0" anchor="ctr"/>
          <a:lstStyle>
            <a:lvl1pPr>
              <a:defRPr lang="es-PE" sz="1200" smtClean="0"/>
            </a:lvl1pPr>
          </a:lstStyle>
          <a:p>
            <a:pPr algn="r"/>
            <a:fld id="{9F2D3081-FE09-43A8-92B3-618D637CABED}" type="slidenum">
              <a:rPr lang="es-PE" smtClean="0"/>
              <a:pPr algn="r"/>
              <a:t>‹Nº›</a:t>
            </a:fld>
            <a:endParaRPr lang="es-PE" dirty="0"/>
          </a:p>
        </p:txBody>
      </p:sp>
      <p:sp>
        <p:nvSpPr>
          <p:cNvPr id="8" name="7 Marcador de texto"/>
          <p:cNvSpPr>
            <a:spLocks noGrp="1"/>
          </p:cNvSpPr>
          <p:nvPr>
            <p:ph type="body" sz="quarter" idx="10"/>
          </p:nvPr>
        </p:nvSpPr>
        <p:spPr>
          <a:xfrm>
            <a:off x="729344" y="1312169"/>
            <a:ext cx="8425542" cy="4278313"/>
          </a:xfrm>
          <a:prstGeom prst="rect">
            <a:avLst/>
          </a:prstGeom>
        </p:spPr>
        <p:txBody>
          <a:bodyPr/>
          <a:lstStyle>
            <a:lvl1pPr marL="176213" indent="-165100">
              <a:buClr>
                <a:schemeClr val="bg2"/>
              </a:buClr>
              <a:buFont typeface="Wingdings" pitchFamily="2" charset="2"/>
              <a:buChar char="§"/>
              <a:defRPr sz="1600"/>
            </a:lvl1pPr>
            <a:lvl2pPr marL="530225" indent="-174625">
              <a:buClr>
                <a:schemeClr val="bg2"/>
              </a:buClr>
              <a:defRPr sz="1400"/>
            </a:lvl2pPr>
            <a:lvl3pPr marL="906463" indent="-193675">
              <a:buClr>
                <a:schemeClr val="bg2"/>
              </a:buClr>
              <a:defRPr sz="1300"/>
            </a:lvl3pPr>
            <a:lvl4pPr marL="1255713" indent="-174625">
              <a:buClr>
                <a:schemeClr val="bg2"/>
              </a:buClr>
              <a:buFont typeface="Arial" pitchFamily="34" charset="0"/>
              <a:buChar char="»"/>
              <a:defRPr sz="1200"/>
            </a:lvl4pPr>
            <a:lvl5pPr marL="1617663" indent="-180975">
              <a:buClr>
                <a:schemeClr val="bg2"/>
              </a:buClr>
              <a:buFont typeface="Arial" pitchFamily="34" charset="0"/>
              <a:buChar char="¬"/>
              <a:defRPr sz="1100"/>
            </a:lvl5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p>
          <a:p>
            <a:pPr lvl="4"/>
            <a:endParaRPr lang="es-ES" dirty="0" smtClean="0"/>
          </a:p>
          <a:p>
            <a:pPr lvl="0"/>
            <a:endParaRPr lang="es-ES" dirty="0" smtClean="0"/>
          </a:p>
          <a:p>
            <a:pPr lvl="4"/>
            <a:endParaRPr lang="es-PE" dirty="0"/>
          </a:p>
        </p:txBody>
      </p:sp>
      <p:sp>
        <p:nvSpPr>
          <p:cNvPr id="9" name="8 Marcador de texto"/>
          <p:cNvSpPr>
            <a:spLocks noGrp="1"/>
          </p:cNvSpPr>
          <p:nvPr>
            <p:ph type="body" sz="quarter" idx="11" hasCustomPrompt="1"/>
          </p:nvPr>
        </p:nvSpPr>
        <p:spPr>
          <a:xfrm>
            <a:off x="4975761" y="786445"/>
            <a:ext cx="4604184" cy="294210"/>
          </a:xfrm>
          <a:prstGeom prst="rect">
            <a:avLst/>
          </a:prstGeom>
        </p:spPr>
        <p:txBody>
          <a:bodyPr/>
          <a:lstStyle>
            <a:lvl1pPr algn="r">
              <a:buNone/>
              <a:defRPr sz="1600" b="1"/>
            </a:lvl1pPr>
          </a:lstStyle>
          <a:p>
            <a:pPr lvl="0"/>
            <a:r>
              <a:rPr lang="es-PE" dirty="0" smtClean="0"/>
              <a:t>Título o </a:t>
            </a:r>
            <a:r>
              <a:rPr lang="es-PE" dirty="0" err="1" smtClean="0"/>
              <a:t>tracker</a:t>
            </a:r>
            <a:endParaRPr lang="es-PE" dirty="0"/>
          </a:p>
        </p:txBody>
      </p:sp>
      <p:sp>
        <p:nvSpPr>
          <p:cNvPr id="11" name="5 Marcador de texto"/>
          <p:cNvSpPr>
            <a:spLocks noGrp="1"/>
          </p:cNvSpPr>
          <p:nvPr>
            <p:ph type="body" sz="quarter" idx="12" hasCustomPrompt="1"/>
          </p:nvPr>
        </p:nvSpPr>
        <p:spPr>
          <a:xfrm>
            <a:off x="755650" y="6322709"/>
            <a:ext cx="8367713" cy="468312"/>
          </a:xfrm>
          <a:prstGeom prst="rect">
            <a:avLst/>
          </a:prstGeom>
        </p:spPr>
        <p:txBody>
          <a:bodyPr/>
          <a:lstStyle>
            <a:lvl1pPr>
              <a:buNone/>
              <a:defRPr sz="1000" baseline="0"/>
            </a:lvl1pPr>
          </a:lstStyle>
          <a:p>
            <a:pPr lvl="0"/>
            <a:r>
              <a:rPr lang="es-PE" dirty="0" smtClean="0"/>
              <a:t>Pie de página</a:t>
            </a:r>
          </a:p>
        </p:txBody>
      </p:sp>
    </p:spTree>
    <p:extLst>
      <p:ext uri="{BB962C8B-B14F-4D97-AF65-F5344CB8AC3E}">
        <p14:creationId xmlns:p14="http://schemas.microsoft.com/office/powerpoint/2010/main" val="282390161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apositiva general">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extLst>
              <p:ext uri="{D42A27DB-BD31-4B8C-83A1-F6EECF244321}">
                <p14:modId xmlns:p14="http://schemas.microsoft.com/office/powerpoint/2010/main" val="220506819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882187" name="think-cell Slide" r:id="rId4" imgW="360" imgH="360" progId="">
                  <p:embed/>
                </p:oleObj>
              </mc:Choice>
              <mc:Fallback>
                <p:oleObj name="think-cell Slide" r:id="rId4" imgW="360" imgH="360" progId="">
                  <p:embed/>
                  <p:pic>
                    <p:nvPicPr>
                      <p:cNvPr id="0" name="Picture 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1 Título"/>
          <p:cNvSpPr>
            <a:spLocks noGrp="1"/>
          </p:cNvSpPr>
          <p:nvPr>
            <p:ph type="title"/>
          </p:nvPr>
        </p:nvSpPr>
        <p:spPr>
          <a:xfrm>
            <a:off x="265954" y="45598"/>
            <a:ext cx="9317868" cy="649560"/>
          </a:xfrm>
          <a:prstGeom prst="rect">
            <a:avLst/>
          </a:prstGeom>
        </p:spPr>
        <p:txBody>
          <a:bodyPr tIns="0" bIns="0" anchor="ctr"/>
          <a:lstStyle>
            <a:lvl1pPr algn="l">
              <a:defRPr sz="1800" b="1">
                <a:latin typeface="Arial" pitchFamily="34" charset="0"/>
                <a:cs typeface="Arial" pitchFamily="34" charset="0"/>
              </a:defRPr>
            </a:lvl1pPr>
          </a:lstStyle>
          <a:p>
            <a:r>
              <a:rPr lang="es-ES" dirty="0" smtClean="0"/>
              <a:t>Haga clic para modificar el estilo de título del patrón</a:t>
            </a:r>
            <a:endParaRPr lang="es-PE" dirty="0"/>
          </a:p>
        </p:txBody>
      </p:sp>
      <p:sp>
        <p:nvSpPr>
          <p:cNvPr id="5" name="5 Marcador de número de diapositiva"/>
          <p:cNvSpPr>
            <a:spLocks noGrp="1"/>
          </p:cNvSpPr>
          <p:nvPr>
            <p:ph type="sldNum" sz="quarter" idx="4"/>
          </p:nvPr>
        </p:nvSpPr>
        <p:spPr>
          <a:xfrm>
            <a:off x="9444052" y="6432552"/>
            <a:ext cx="409575" cy="365125"/>
          </a:xfrm>
          <a:prstGeom prst="rect">
            <a:avLst/>
          </a:prstGeom>
        </p:spPr>
        <p:txBody>
          <a:bodyPr vert="horz" lIns="91440" tIns="45720" rIns="91440" bIns="45720" rtlCol="0" anchor="ctr"/>
          <a:lstStyle>
            <a:lvl1pPr>
              <a:defRPr lang="es-PE" sz="1200" smtClean="0"/>
            </a:lvl1pPr>
          </a:lstStyle>
          <a:p>
            <a:pPr algn="r"/>
            <a:fld id="{9F2D3081-FE09-43A8-92B3-618D637CABED}" type="slidenum">
              <a:rPr lang="es-PE" smtClean="0"/>
              <a:pPr algn="r"/>
              <a:t>‹Nº›</a:t>
            </a:fld>
            <a:endParaRPr lang="es-PE" dirty="0"/>
          </a:p>
        </p:txBody>
      </p:sp>
      <p:sp>
        <p:nvSpPr>
          <p:cNvPr id="8" name="7 Marcador de texto"/>
          <p:cNvSpPr>
            <a:spLocks noGrp="1"/>
          </p:cNvSpPr>
          <p:nvPr>
            <p:ph type="body" sz="quarter" idx="10"/>
          </p:nvPr>
        </p:nvSpPr>
        <p:spPr>
          <a:xfrm>
            <a:off x="729344" y="1310927"/>
            <a:ext cx="8425542" cy="4278313"/>
          </a:xfrm>
          <a:prstGeom prst="rect">
            <a:avLst/>
          </a:prstGeom>
        </p:spPr>
        <p:txBody>
          <a:bodyPr/>
          <a:lstStyle>
            <a:lvl1pPr marL="176213" indent="-165100">
              <a:buClr>
                <a:schemeClr val="bg2"/>
              </a:buClr>
              <a:buFont typeface="Wingdings" pitchFamily="2" charset="2"/>
              <a:buChar char="§"/>
              <a:defRPr sz="1600"/>
            </a:lvl1pPr>
            <a:lvl2pPr marL="530225" indent="-174625">
              <a:buClr>
                <a:schemeClr val="bg2"/>
              </a:buClr>
              <a:defRPr sz="1400"/>
            </a:lvl2pPr>
            <a:lvl3pPr marL="906463" indent="-193675">
              <a:buClr>
                <a:schemeClr val="bg2"/>
              </a:buClr>
              <a:defRPr sz="1300"/>
            </a:lvl3pPr>
            <a:lvl4pPr marL="1255713" indent="-174625">
              <a:buClr>
                <a:schemeClr val="bg2"/>
              </a:buClr>
              <a:buFont typeface="Arial" pitchFamily="34" charset="0"/>
              <a:buChar char="»"/>
              <a:defRPr sz="1200"/>
            </a:lvl4pPr>
            <a:lvl5pPr marL="1617663" indent="-180975">
              <a:buClr>
                <a:schemeClr val="bg2"/>
              </a:buClr>
              <a:buFont typeface="Arial" pitchFamily="34" charset="0"/>
              <a:buChar char="¬"/>
              <a:defRPr sz="1100"/>
            </a:lvl5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PE" dirty="0"/>
          </a:p>
        </p:txBody>
      </p:sp>
      <p:sp>
        <p:nvSpPr>
          <p:cNvPr id="6" name="8 Marcador de texto"/>
          <p:cNvSpPr>
            <a:spLocks noGrp="1"/>
          </p:cNvSpPr>
          <p:nvPr>
            <p:ph type="body" sz="quarter" idx="11" hasCustomPrompt="1"/>
          </p:nvPr>
        </p:nvSpPr>
        <p:spPr>
          <a:xfrm>
            <a:off x="4975761" y="785202"/>
            <a:ext cx="4604184" cy="283577"/>
          </a:xfrm>
          <a:prstGeom prst="rect">
            <a:avLst/>
          </a:prstGeom>
        </p:spPr>
        <p:txBody>
          <a:bodyPr/>
          <a:lstStyle>
            <a:lvl1pPr algn="r">
              <a:buNone/>
              <a:defRPr sz="1600" b="1"/>
            </a:lvl1pPr>
          </a:lstStyle>
          <a:p>
            <a:pPr lvl="0"/>
            <a:r>
              <a:rPr lang="es-PE" dirty="0" smtClean="0"/>
              <a:t>Título o </a:t>
            </a:r>
            <a:r>
              <a:rPr lang="es-PE" dirty="0" err="1" smtClean="0"/>
              <a:t>tracker</a:t>
            </a:r>
            <a:endParaRPr lang="es-PE" dirty="0"/>
          </a:p>
        </p:txBody>
      </p:sp>
      <p:sp>
        <p:nvSpPr>
          <p:cNvPr id="10" name="5 Marcador de texto"/>
          <p:cNvSpPr>
            <a:spLocks noGrp="1"/>
          </p:cNvSpPr>
          <p:nvPr>
            <p:ph type="body" sz="quarter" idx="12" hasCustomPrompt="1"/>
          </p:nvPr>
        </p:nvSpPr>
        <p:spPr>
          <a:xfrm>
            <a:off x="755650" y="6322709"/>
            <a:ext cx="8367713" cy="468312"/>
          </a:xfrm>
          <a:prstGeom prst="rect">
            <a:avLst/>
          </a:prstGeom>
        </p:spPr>
        <p:txBody>
          <a:bodyPr/>
          <a:lstStyle>
            <a:lvl1pPr>
              <a:buNone/>
              <a:defRPr sz="1000" baseline="0"/>
            </a:lvl1pPr>
          </a:lstStyle>
          <a:p>
            <a:pPr lvl="0"/>
            <a:r>
              <a:rPr lang="es-PE" dirty="0" smtClean="0"/>
              <a:t>Pie de página</a:t>
            </a:r>
          </a:p>
        </p:txBody>
      </p:sp>
    </p:spTree>
    <p:extLst>
      <p:ext uri="{BB962C8B-B14F-4D97-AF65-F5344CB8AC3E}">
        <p14:creationId xmlns:p14="http://schemas.microsoft.com/office/powerpoint/2010/main" val="28239016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Índice">
    <p:spTree>
      <p:nvGrpSpPr>
        <p:cNvPr id="1" name=""/>
        <p:cNvGrpSpPr/>
        <p:nvPr/>
      </p:nvGrpSpPr>
      <p:grpSpPr>
        <a:xfrm>
          <a:off x="0" y="0"/>
          <a:ext cx="0" cy="0"/>
          <a:chOff x="0" y="0"/>
          <a:chExt cx="0" cy="0"/>
        </a:xfrm>
      </p:grpSpPr>
      <p:graphicFrame>
        <p:nvGraphicFramePr>
          <p:cNvPr id="10" name="Object 9" hidden="1"/>
          <p:cNvGraphicFramePr>
            <a:graphicFrameLocks noChangeAspect="1"/>
          </p:cNvGraphicFramePr>
          <p:nvPr userDrawn="1">
            <p:custDataLst>
              <p:tags r:id="rId2"/>
            </p:custDataLst>
            <p:extLst>
              <p:ext uri="{D42A27DB-BD31-4B8C-83A1-F6EECF244321}">
                <p14:modId xmlns:p14="http://schemas.microsoft.com/office/powerpoint/2010/main" val="68550341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904694" name="think-cell Slide" r:id="rId4" imgW="360" imgH="360" progId="">
                  <p:embed/>
                </p:oleObj>
              </mc:Choice>
              <mc:Fallback>
                <p:oleObj name="think-cell Slide" r:id="rId4" imgW="360" imgH="360" progId="">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 Placeholder 5"/>
          <p:cNvSpPr>
            <a:spLocks noGrp="1"/>
          </p:cNvSpPr>
          <p:nvPr>
            <p:ph type="body" sz="quarter" idx="10" hasCustomPrompt="1"/>
          </p:nvPr>
        </p:nvSpPr>
        <p:spPr>
          <a:xfrm>
            <a:off x="298800" y="1965600"/>
            <a:ext cx="8640000" cy="3943350"/>
          </a:xfrm>
          <a:prstGeom prst="rect">
            <a:avLst/>
          </a:prstGeom>
        </p:spPr>
        <p:txBody>
          <a:bodyPr/>
          <a:lstStyle>
            <a:lvl1pPr marL="0" indent="0">
              <a:spcBef>
                <a:spcPts val="2400"/>
              </a:spcBef>
              <a:buFontTx/>
              <a:buNone/>
              <a:defRPr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PE" noProof="0" dirty="0" smtClean="0"/>
              <a:t>Capítulo 1</a:t>
            </a:r>
          </a:p>
          <a:p>
            <a:pPr lvl="0"/>
            <a:r>
              <a:rPr lang="es-MX" noProof="0" dirty="0" smtClean="0"/>
              <a:t>Capítulo 2</a:t>
            </a:r>
          </a:p>
          <a:p>
            <a:pPr lvl="0"/>
            <a:r>
              <a:rPr lang="es-MX" noProof="0" dirty="0" smtClean="0"/>
              <a:t>…</a:t>
            </a:r>
          </a:p>
          <a:p>
            <a:pPr lvl="0"/>
            <a:r>
              <a:rPr lang="es-MX" noProof="0" dirty="0" smtClean="0"/>
              <a:t>Capítulo n</a:t>
            </a:r>
            <a:endParaRPr lang="es-PE" noProof="0" dirty="0" smtClean="0"/>
          </a:p>
        </p:txBody>
      </p:sp>
      <p:sp>
        <p:nvSpPr>
          <p:cNvPr id="9" name="5 Marcador de número de diapositiva"/>
          <p:cNvSpPr>
            <a:spLocks noGrp="1"/>
          </p:cNvSpPr>
          <p:nvPr>
            <p:ph type="sldNum" sz="quarter" idx="4"/>
          </p:nvPr>
        </p:nvSpPr>
        <p:spPr>
          <a:xfrm>
            <a:off x="9444052" y="6432552"/>
            <a:ext cx="409575" cy="365125"/>
          </a:xfrm>
          <a:prstGeom prst="rect">
            <a:avLst/>
          </a:prstGeom>
        </p:spPr>
        <p:txBody>
          <a:bodyPr vert="horz" lIns="91440" tIns="45720" rIns="91440" bIns="45720" rtlCol="0" anchor="ctr"/>
          <a:lstStyle>
            <a:lvl1pPr>
              <a:defRPr lang="es-PE" sz="1200" smtClean="0"/>
            </a:lvl1pPr>
          </a:lstStyle>
          <a:p>
            <a:pPr algn="r"/>
            <a:fld id="{9F2D3081-FE09-43A8-92B3-618D637CABED}" type="slidenum">
              <a:rPr lang="es-PE" smtClean="0"/>
              <a:pPr algn="r"/>
              <a:t>‹Nº›</a:t>
            </a:fld>
            <a:endParaRPr lang="es-PE"/>
          </a:p>
        </p:txBody>
      </p:sp>
    </p:spTree>
    <p:extLst>
      <p:ext uri="{BB962C8B-B14F-4D97-AF65-F5344CB8AC3E}">
        <p14:creationId xmlns:p14="http://schemas.microsoft.com/office/powerpoint/2010/main" val="17179599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21_Sólo el título">
    <p:spTree>
      <p:nvGrpSpPr>
        <p:cNvPr id="1" name=""/>
        <p:cNvGrpSpPr/>
        <p:nvPr/>
      </p:nvGrpSpPr>
      <p:grpSpPr>
        <a:xfrm>
          <a:off x="0" y="0"/>
          <a:ext cx="0" cy="0"/>
          <a:chOff x="0" y="0"/>
          <a:chExt cx="0" cy="0"/>
        </a:xfrm>
      </p:grpSpPr>
      <p:cxnSp>
        <p:nvCxnSpPr>
          <p:cNvPr id="4" name="14 Conector recto"/>
          <p:cNvCxnSpPr>
            <a:cxnSpLocks noChangeShapeType="1"/>
          </p:cNvCxnSpPr>
          <p:nvPr/>
        </p:nvCxnSpPr>
        <p:spPr bwMode="auto">
          <a:xfrm>
            <a:off x="4763" y="752475"/>
            <a:ext cx="9896475" cy="1588"/>
          </a:xfrm>
          <a:prstGeom prst="line">
            <a:avLst/>
          </a:prstGeom>
          <a:noFill/>
          <a:ln w="19050" algn="ctr">
            <a:solidFill>
              <a:srgbClr val="D10F17"/>
            </a:solidFill>
            <a:round/>
            <a:headEnd/>
            <a:tailEnd/>
          </a:ln>
          <a:extLst>
            <a:ext uri="{909E8E84-426E-40DD-AFC4-6F175D3DCCD1}">
              <a14:hiddenFill xmlns:a14="http://schemas.microsoft.com/office/drawing/2010/main">
                <a:noFill/>
              </a14:hiddenFill>
            </a:ext>
          </a:extLst>
        </p:spPr>
      </p:cxnSp>
      <p:cxnSp>
        <p:nvCxnSpPr>
          <p:cNvPr id="5" name="4 Conector recto"/>
          <p:cNvCxnSpPr/>
          <p:nvPr userDrawn="1"/>
        </p:nvCxnSpPr>
        <p:spPr>
          <a:xfrm rot="5400000">
            <a:off x="9039225" y="6551613"/>
            <a:ext cx="611187"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31775" y="6253163"/>
            <a:ext cx="79057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title"/>
          </p:nvPr>
        </p:nvSpPr>
        <p:spPr>
          <a:xfrm>
            <a:off x="243310" y="0"/>
            <a:ext cx="8643998" cy="785794"/>
          </a:xfrm>
          <a:prstGeom prst="rect">
            <a:avLst/>
          </a:prstGeom>
        </p:spPr>
        <p:txBody>
          <a:bodyPr/>
          <a:lstStyle>
            <a:lvl1pPr>
              <a:defRPr sz="2400"/>
            </a:lvl1pPr>
          </a:lstStyle>
          <a:p>
            <a:r>
              <a:rPr lang="es-ES" dirty="0" smtClean="0"/>
              <a:t>Haga clic para modificar el estilo de título del patrón</a:t>
            </a:r>
            <a:endParaRPr lang="es-PE" dirty="0"/>
          </a:p>
        </p:txBody>
      </p:sp>
      <p:sp>
        <p:nvSpPr>
          <p:cNvPr id="6" name="5 Marcador de texto"/>
          <p:cNvSpPr>
            <a:spLocks noGrp="1"/>
          </p:cNvSpPr>
          <p:nvPr>
            <p:ph type="body" sz="quarter" idx="13"/>
          </p:nvPr>
        </p:nvSpPr>
        <p:spPr>
          <a:xfrm>
            <a:off x="243311" y="827984"/>
            <a:ext cx="8643998" cy="1243694"/>
          </a:xfrm>
          <a:prstGeom prst="rect">
            <a:avLst/>
          </a:prstGeom>
        </p:spPr>
        <p:txBody>
          <a:bodyPr/>
          <a:lstStyle>
            <a:lvl1pPr marL="0" indent="0">
              <a:spcBef>
                <a:spcPts val="0"/>
              </a:spcBef>
              <a:buNone/>
              <a:defRPr sz="2000" b="1"/>
            </a:lvl1pPr>
            <a:lvl2pPr>
              <a:buNone/>
              <a:defRPr/>
            </a:lvl2pPr>
            <a:lvl3pPr>
              <a:buNone/>
              <a:defRPr/>
            </a:lvl3pPr>
            <a:lvl4pPr>
              <a:buNone/>
              <a:defRPr/>
            </a:lvl4pPr>
            <a:lvl5pPr>
              <a:buNone/>
              <a:defRPr/>
            </a:lvl5pPr>
          </a:lstStyle>
          <a:p>
            <a:pPr lvl="0"/>
            <a:r>
              <a:rPr lang="es-ES" dirty="0" smtClean="0"/>
              <a:t>Haga clic para modificar el estilo de texto del patrón</a:t>
            </a:r>
          </a:p>
        </p:txBody>
      </p:sp>
    </p:spTree>
    <p:extLst>
      <p:ext uri="{BB962C8B-B14F-4D97-AF65-F5344CB8AC3E}">
        <p14:creationId xmlns:p14="http://schemas.microsoft.com/office/powerpoint/2010/main" val="3952883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cSld name="Título y objetos">
    <p:spTree>
      <p:nvGrpSpPr>
        <p:cNvPr id="1" name=""/>
        <p:cNvGrpSpPr/>
        <p:nvPr/>
      </p:nvGrpSpPr>
      <p:grpSpPr>
        <a:xfrm>
          <a:off x="0" y="0"/>
          <a:ext cx="0" cy="0"/>
          <a:chOff x="0" y="0"/>
          <a:chExt cx="0" cy="0"/>
        </a:xfrm>
      </p:grpSpPr>
      <p:graphicFrame>
        <p:nvGraphicFramePr>
          <p:cNvPr id="4" name="Object 6"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905713" name="Diapositiva de think-cell" r:id="rId4" imgW="270" imgH="270" progId="TCLayout.ActiveDocument.1">
                  <p:embed/>
                </p:oleObj>
              </mc:Choice>
              <mc:Fallback>
                <p:oleObj name="Diapositiva de think-cell" r:id="rId4" imgW="270" imgH="270" progId="TCLayout.ActiveDocument.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5" name="14 Conector recto"/>
          <p:cNvCxnSpPr>
            <a:cxnSpLocks noChangeShapeType="1"/>
          </p:cNvCxnSpPr>
          <p:nvPr/>
        </p:nvCxnSpPr>
        <p:spPr bwMode="auto">
          <a:xfrm>
            <a:off x="4763" y="714375"/>
            <a:ext cx="9901237" cy="1588"/>
          </a:xfrm>
          <a:prstGeom prst="line">
            <a:avLst/>
          </a:prstGeom>
          <a:noFill/>
          <a:ln w="9525" algn="ctr">
            <a:solidFill>
              <a:srgbClr val="D10F17"/>
            </a:solidFill>
            <a:round/>
            <a:headEnd/>
            <a:tailEnd/>
          </a:ln>
          <a:extLst>
            <a:ext uri="{909E8E84-426E-40DD-AFC4-6F175D3DCCD1}">
              <a14:hiddenFill xmlns:a14="http://schemas.microsoft.com/office/drawing/2010/main">
                <a:noFill/>
              </a14:hiddenFill>
            </a:ext>
          </a:extLst>
        </p:spPr>
      </p:cxnSp>
      <p:cxnSp>
        <p:nvCxnSpPr>
          <p:cNvPr id="6" name="5 Conector recto"/>
          <p:cNvCxnSpPr/>
          <p:nvPr userDrawn="1"/>
        </p:nvCxnSpPr>
        <p:spPr>
          <a:xfrm rot="5400000">
            <a:off x="9042400" y="6551613"/>
            <a:ext cx="611187"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1 Título"/>
          <p:cNvSpPr>
            <a:spLocks noGrp="1"/>
          </p:cNvSpPr>
          <p:nvPr>
            <p:ph type="title"/>
          </p:nvPr>
        </p:nvSpPr>
        <p:spPr>
          <a:xfrm>
            <a:off x="495300" y="274638"/>
            <a:ext cx="8915400" cy="1143000"/>
          </a:xfrm>
          <a:prstGeom prst="rect">
            <a:avLst/>
          </a:prstGeom>
        </p:spPr>
        <p:txBody>
          <a:bodyPr/>
          <a:lstStyle/>
          <a:p>
            <a:r>
              <a:rPr lang="es-ES" smtClean="0"/>
              <a:t>Haga clic para modificar el estilo de título del patrón</a:t>
            </a:r>
            <a:endParaRPr lang="es-PE"/>
          </a:p>
        </p:txBody>
      </p:sp>
      <p:sp>
        <p:nvSpPr>
          <p:cNvPr id="3" name="2 Marcador de contenido"/>
          <p:cNvSpPr>
            <a:spLocks noGrp="1"/>
          </p:cNvSpPr>
          <p:nvPr>
            <p:ph idx="1"/>
          </p:nvPr>
        </p:nvSpPr>
        <p:spPr>
          <a:xfrm>
            <a:off x="495300" y="1600200"/>
            <a:ext cx="89154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5 Marcador de número de diapositiva"/>
          <p:cNvSpPr>
            <a:spLocks noGrp="1"/>
          </p:cNvSpPr>
          <p:nvPr>
            <p:ph type="sldNum" sz="quarter" idx="10"/>
          </p:nvPr>
        </p:nvSpPr>
        <p:spPr>
          <a:xfrm>
            <a:off x="7099300" y="6356350"/>
            <a:ext cx="2311400" cy="365125"/>
          </a:xfrm>
          <a:prstGeom prst="rect">
            <a:avLst/>
          </a:prstGeom>
        </p:spPr>
        <p:txBody>
          <a:bodyPr/>
          <a:lstStyle>
            <a:lvl1pPr>
              <a:defRPr/>
            </a:lvl1pPr>
          </a:lstStyle>
          <a:p>
            <a:pPr>
              <a:defRPr/>
            </a:pPr>
            <a:fld id="{F783D646-6BE7-40FE-9889-CD53C7E5EA92}" type="slidenum">
              <a:rPr lang="es-PE"/>
              <a:pPr>
                <a:defRPr/>
              </a:pPr>
              <a:t>‹Nº›</a:t>
            </a:fld>
            <a:endParaRPr lang="es-PE"/>
          </a:p>
        </p:txBody>
      </p:sp>
    </p:spTree>
    <p:extLst>
      <p:ext uri="{BB962C8B-B14F-4D97-AF65-F5344CB8AC3E}">
        <p14:creationId xmlns:p14="http://schemas.microsoft.com/office/powerpoint/2010/main" val="1707278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Índice">
    <p:spTree>
      <p:nvGrpSpPr>
        <p:cNvPr id="1" name=""/>
        <p:cNvGrpSpPr/>
        <p:nvPr/>
      </p:nvGrpSpPr>
      <p:grpSpPr>
        <a:xfrm>
          <a:off x="0" y="0"/>
          <a:ext cx="0" cy="0"/>
          <a:chOff x="0" y="0"/>
          <a:chExt cx="0" cy="0"/>
        </a:xfrm>
      </p:grpSpPr>
      <p:graphicFrame>
        <p:nvGraphicFramePr>
          <p:cNvPr id="10" name="Object 9" hidden="1"/>
          <p:cNvGraphicFramePr>
            <a:graphicFrameLocks noChangeAspect="1"/>
          </p:cNvGraphicFramePr>
          <p:nvPr userDrawn="1">
            <p:custDataLst>
              <p:tags r:id="rId2"/>
            </p:custDataLst>
            <p:extLst>
              <p:ext uri="{D42A27DB-BD31-4B8C-83A1-F6EECF244321}">
                <p14:modId xmlns:p14="http://schemas.microsoft.com/office/powerpoint/2010/main" val="141549017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869908" name="think-cell Slide" r:id="rId4" imgW="360" imgH="360" progId="">
                  <p:embed/>
                </p:oleObj>
              </mc:Choice>
              <mc:Fallback>
                <p:oleObj name="think-cell Slide" r:id="rId4" imgW="360" imgH="360" progId="">
                  <p:embed/>
                  <p:pic>
                    <p:nvPicPr>
                      <p:cNvPr id="0" name="Picture 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 Placeholder 5"/>
          <p:cNvSpPr>
            <a:spLocks noGrp="1"/>
          </p:cNvSpPr>
          <p:nvPr>
            <p:ph type="body" sz="quarter" idx="10" hasCustomPrompt="1"/>
          </p:nvPr>
        </p:nvSpPr>
        <p:spPr>
          <a:xfrm>
            <a:off x="298800" y="1965600"/>
            <a:ext cx="8640000" cy="3943350"/>
          </a:xfrm>
          <a:prstGeom prst="rect">
            <a:avLst/>
          </a:prstGeom>
        </p:spPr>
        <p:txBody>
          <a:bodyPr/>
          <a:lstStyle>
            <a:lvl1pPr marL="0" indent="0">
              <a:spcBef>
                <a:spcPts val="2400"/>
              </a:spcBef>
              <a:buFontTx/>
              <a:buNone/>
              <a:defRPr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PE" noProof="0" dirty="0" smtClean="0"/>
              <a:t>Capítulo 1</a:t>
            </a:r>
          </a:p>
          <a:p>
            <a:pPr lvl="0"/>
            <a:r>
              <a:rPr lang="es-MX" noProof="0" dirty="0" smtClean="0"/>
              <a:t>Capítulo 2</a:t>
            </a:r>
          </a:p>
          <a:p>
            <a:pPr lvl="0"/>
            <a:r>
              <a:rPr lang="es-MX" noProof="0" dirty="0" smtClean="0"/>
              <a:t>…</a:t>
            </a:r>
          </a:p>
          <a:p>
            <a:pPr lvl="0"/>
            <a:r>
              <a:rPr lang="es-MX" noProof="0" dirty="0" smtClean="0"/>
              <a:t>Capítulo n</a:t>
            </a:r>
            <a:endParaRPr lang="es-PE" noProof="0" dirty="0" smtClean="0"/>
          </a:p>
        </p:txBody>
      </p:sp>
      <p:sp>
        <p:nvSpPr>
          <p:cNvPr id="9" name="5 Marcador de número de diapositiva"/>
          <p:cNvSpPr>
            <a:spLocks noGrp="1"/>
          </p:cNvSpPr>
          <p:nvPr>
            <p:ph type="sldNum" sz="quarter" idx="4"/>
          </p:nvPr>
        </p:nvSpPr>
        <p:spPr>
          <a:xfrm>
            <a:off x="9444052" y="6432552"/>
            <a:ext cx="409575" cy="365125"/>
          </a:xfrm>
          <a:prstGeom prst="rect">
            <a:avLst/>
          </a:prstGeom>
        </p:spPr>
        <p:txBody>
          <a:bodyPr vert="horz" lIns="91440" tIns="45720" rIns="91440" bIns="45720" rtlCol="0" anchor="ctr"/>
          <a:lstStyle>
            <a:lvl1pPr>
              <a:defRPr lang="es-PE" sz="1200" smtClean="0"/>
            </a:lvl1pPr>
          </a:lstStyle>
          <a:p>
            <a:pPr algn="r"/>
            <a:fld id="{9F2D3081-FE09-43A8-92B3-618D637CABED}" type="slidenum">
              <a:rPr lang="es-PE" smtClean="0"/>
              <a:pPr algn="r"/>
              <a:t>‹Nº›</a:t>
            </a:fld>
            <a:endParaRPr lang="es-PE"/>
          </a:p>
        </p:txBody>
      </p:sp>
    </p:spTree>
    <p:extLst>
      <p:ext uri="{BB962C8B-B14F-4D97-AF65-F5344CB8AC3E}">
        <p14:creationId xmlns:p14="http://schemas.microsoft.com/office/powerpoint/2010/main" val="360452052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Índica con números">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298799" y="1965600"/>
            <a:ext cx="8643181" cy="3943350"/>
          </a:xfrm>
          <a:prstGeom prst="rect">
            <a:avLst/>
          </a:prstGeom>
        </p:spPr>
        <p:txBody>
          <a:bodyPr/>
          <a:lstStyle>
            <a:lvl1pPr marL="457200" indent="-457200">
              <a:spcBef>
                <a:spcPts val="2400"/>
              </a:spcBef>
              <a:buClr>
                <a:srgbClr val="C00000"/>
              </a:buClr>
              <a:buFont typeface="+mj-lt"/>
              <a:buAutoNum type="arabicPeriod"/>
              <a:defRPr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PE" noProof="0" dirty="0" smtClean="0"/>
              <a:t>Capítulo 1</a:t>
            </a:r>
          </a:p>
          <a:p>
            <a:pPr lvl="0"/>
            <a:r>
              <a:rPr lang="es-MX" noProof="0" dirty="0" smtClean="0"/>
              <a:t>Capítulo 2</a:t>
            </a:r>
          </a:p>
          <a:p>
            <a:pPr lvl="0"/>
            <a:r>
              <a:rPr lang="es-MX" noProof="0" dirty="0" smtClean="0"/>
              <a:t>…</a:t>
            </a:r>
          </a:p>
          <a:p>
            <a:pPr lvl="0"/>
            <a:r>
              <a:rPr lang="es-MX" noProof="0" dirty="0" smtClean="0"/>
              <a:t>Capítulo n</a:t>
            </a:r>
            <a:endParaRPr lang="es-PE" noProof="0" dirty="0" smtClean="0"/>
          </a:p>
        </p:txBody>
      </p:sp>
      <p:sp>
        <p:nvSpPr>
          <p:cNvPr id="5" name="5 Marcador de número de diapositiva"/>
          <p:cNvSpPr>
            <a:spLocks noGrp="1"/>
          </p:cNvSpPr>
          <p:nvPr>
            <p:ph type="sldNum" sz="quarter" idx="4"/>
          </p:nvPr>
        </p:nvSpPr>
        <p:spPr>
          <a:xfrm>
            <a:off x="9444052" y="6432552"/>
            <a:ext cx="409575" cy="365125"/>
          </a:xfrm>
          <a:prstGeom prst="rect">
            <a:avLst/>
          </a:prstGeom>
        </p:spPr>
        <p:txBody>
          <a:bodyPr vert="horz" lIns="91440" tIns="45720" rIns="91440" bIns="45720" rtlCol="0" anchor="ctr"/>
          <a:lstStyle>
            <a:lvl1pPr>
              <a:defRPr lang="es-PE" sz="1200" smtClean="0"/>
            </a:lvl1pPr>
          </a:lstStyle>
          <a:p>
            <a:pPr algn="r"/>
            <a:fld id="{9F2D3081-FE09-43A8-92B3-618D637CABED}" type="slidenum">
              <a:rPr lang="es-PE" smtClean="0"/>
              <a:pPr algn="r"/>
              <a:t>‹Nº›</a:t>
            </a:fld>
            <a:endParaRPr lang="es-PE"/>
          </a:p>
        </p:txBody>
      </p:sp>
    </p:spTree>
    <p:extLst>
      <p:ext uri="{BB962C8B-B14F-4D97-AF65-F5344CB8AC3E}">
        <p14:creationId xmlns:p14="http://schemas.microsoft.com/office/powerpoint/2010/main" val="254610591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Diapositiva general">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extLst>
              <p:ext uri="{D42A27DB-BD31-4B8C-83A1-F6EECF244321}">
                <p14:modId xmlns:p14="http://schemas.microsoft.com/office/powerpoint/2010/main" val="326469964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906694" name="think-cell Slide" r:id="rId4" imgW="360" imgH="360" progId="">
                  <p:embed/>
                </p:oleObj>
              </mc:Choice>
              <mc:Fallback>
                <p:oleObj name="think-cell Slide" r:id="rId4" imgW="360" imgH="36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1 Título"/>
          <p:cNvSpPr>
            <a:spLocks noGrp="1"/>
          </p:cNvSpPr>
          <p:nvPr>
            <p:ph type="title" hasCustomPrompt="1"/>
          </p:nvPr>
        </p:nvSpPr>
        <p:spPr>
          <a:xfrm>
            <a:off x="265954" y="45598"/>
            <a:ext cx="9317868" cy="649560"/>
          </a:xfrm>
          <a:prstGeom prst="rect">
            <a:avLst/>
          </a:prstGeom>
        </p:spPr>
        <p:txBody>
          <a:bodyPr tIns="0" bIns="0" anchor="ctr"/>
          <a:lstStyle>
            <a:lvl1pPr algn="l">
              <a:defRPr sz="1800" b="1">
                <a:latin typeface="Arial" pitchFamily="34" charset="0"/>
                <a:cs typeface="Arial" pitchFamily="34" charset="0"/>
              </a:defRPr>
            </a:lvl1pPr>
          </a:lstStyle>
          <a:p>
            <a:r>
              <a:rPr lang="es-ES" dirty="0" smtClean="0"/>
              <a:t>Haga clic para modificar el estilo de título del patrón (plantilla azul)</a:t>
            </a:r>
            <a:endParaRPr lang="es-PE" dirty="0"/>
          </a:p>
        </p:txBody>
      </p:sp>
      <p:sp>
        <p:nvSpPr>
          <p:cNvPr id="5" name="5 Marcador de número de diapositiva"/>
          <p:cNvSpPr>
            <a:spLocks noGrp="1"/>
          </p:cNvSpPr>
          <p:nvPr>
            <p:ph type="sldNum" sz="quarter" idx="4"/>
          </p:nvPr>
        </p:nvSpPr>
        <p:spPr>
          <a:xfrm>
            <a:off x="9444052" y="6432552"/>
            <a:ext cx="409575" cy="365125"/>
          </a:xfrm>
          <a:prstGeom prst="rect">
            <a:avLst/>
          </a:prstGeom>
        </p:spPr>
        <p:txBody>
          <a:bodyPr vert="horz" lIns="91440" tIns="45720" rIns="91440" bIns="45720" rtlCol="0" anchor="ctr"/>
          <a:lstStyle>
            <a:lvl1pPr>
              <a:defRPr lang="es-PE" sz="1200" smtClean="0"/>
            </a:lvl1pPr>
          </a:lstStyle>
          <a:p>
            <a:pPr algn="r"/>
            <a:fld id="{9F2D3081-FE09-43A8-92B3-618D637CABED}" type="slidenum">
              <a:rPr lang="es-PE" smtClean="0"/>
              <a:pPr algn="r"/>
              <a:t>‹Nº›</a:t>
            </a:fld>
            <a:endParaRPr lang="es-PE" dirty="0"/>
          </a:p>
        </p:txBody>
      </p:sp>
      <p:sp>
        <p:nvSpPr>
          <p:cNvPr id="8" name="7 Marcador de texto"/>
          <p:cNvSpPr>
            <a:spLocks noGrp="1"/>
          </p:cNvSpPr>
          <p:nvPr>
            <p:ph type="body" sz="quarter" idx="10"/>
          </p:nvPr>
        </p:nvSpPr>
        <p:spPr>
          <a:xfrm>
            <a:off x="729344" y="1322802"/>
            <a:ext cx="8425542" cy="4278313"/>
          </a:xfrm>
          <a:prstGeom prst="rect">
            <a:avLst/>
          </a:prstGeom>
        </p:spPr>
        <p:txBody>
          <a:bodyPr/>
          <a:lstStyle>
            <a:lvl1pPr marL="176213" indent="-165100">
              <a:buClr>
                <a:schemeClr val="bg2"/>
              </a:buClr>
              <a:buFont typeface="Wingdings" pitchFamily="2" charset="2"/>
              <a:buChar char="§"/>
              <a:defRPr sz="1600"/>
            </a:lvl1pPr>
            <a:lvl2pPr marL="530225" indent="-174625">
              <a:buClr>
                <a:schemeClr val="bg2"/>
              </a:buClr>
              <a:defRPr sz="1400"/>
            </a:lvl2pPr>
            <a:lvl3pPr marL="906463" indent="-193675">
              <a:buClr>
                <a:schemeClr val="bg2"/>
              </a:buClr>
              <a:defRPr sz="1300"/>
            </a:lvl3pPr>
            <a:lvl4pPr marL="1255713" indent="-174625">
              <a:buClr>
                <a:schemeClr val="bg2"/>
              </a:buClr>
              <a:buFont typeface="Arial" pitchFamily="34" charset="0"/>
              <a:buChar char="»"/>
              <a:defRPr sz="1200"/>
            </a:lvl4pPr>
            <a:lvl5pPr marL="1617663" indent="-180975">
              <a:buClr>
                <a:schemeClr val="bg2"/>
              </a:buClr>
              <a:buFont typeface="Arial" pitchFamily="34" charset="0"/>
              <a:buChar char="¬"/>
              <a:defRPr sz="1100"/>
            </a:lvl5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PE" dirty="0"/>
          </a:p>
        </p:txBody>
      </p:sp>
      <p:sp>
        <p:nvSpPr>
          <p:cNvPr id="6" name="8 Marcador de texto"/>
          <p:cNvSpPr>
            <a:spLocks noGrp="1"/>
          </p:cNvSpPr>
          <p:nvPr>
            <p:ph type="body" sz="quarter" idx="11" hasCustomPrompt="1"/>
          </p:nvPr>
        </p:nvSpPr>
        <p:spPr>
          <a:xfrm>
            <a:off x="4975761" y="785203"/>
            <a:ext cx="4604184" cy="283576"/>
          </a:xfrm>
          <a:prstGeom prst="rect">
            <a:avLst/>
          </a:prstGeom>
        </p:spPr>
        <p:txBody>
          <a:bodyPr/>
          <a:lstStyle>
            <a:lvl1pPr algn="r">
              <a:buNone/>
              <a:defRPr sz="1600" b="1"/>
            </a:lvl1pPr>
          </a:lstStyle>
          <a:p>
            <a:pPr lvl="0"/>
            <a:r>
              <a:rPr lang="es-PE" dirty="0" smtClean="0"/>
              <a:t>Título o </a:t>
            </a:r>
            <a:r>
              <a:rPr lang="es-PE" dirty="0" err="1" smtClean="0"/>
              <a:t>tracker</a:t>
            </a:r>
            <a:endParaRPr lang="es-PE" dirty="0"/>
          </a:p>
        </p:txBody>
      </p:sp>
      <p:sp>
        <p:nvSpPr>
          <p:cNvPr id="10" name="5 Marcador de texto"/>
          <p:cNvSpPr>
            <a:spLocks noGrp="1"/>
          </p:cNvSpPr>
          <p:nvPr>
            <p:ph type="body" sz="quarter" idx="12" hasCustomPrompt="1"/>
          </p:nvPr>
        </p:nvSpPr>
        <p:spPr>
          <a:xfrm>
            <a:off x="755650" y="6322709"/>
            <a:ext cx="8367713" cy="468312"/>
          </a:xfrm>
          <a:prstGeom prst="rect">
            <a:avLst/>
          </a:prstGeom>
        </p:spPr>
        <p:txBody>
          <a:bodyPr/>
          <a:lstStyle>
            <a:lvl1pPr>
              <a:buNone/>
              <a:defRPr sz="1000" baseline="0"/>
            </a:lvl1pPr>
          </a:lstStyle>
          <a:p>
            <a:pPr lvl="0"/>
            <a:r>
              <a:rPr lang="es-PE" dirty="0" smtClean="0"/>
              <a:t>Pie de página</a:t>
            </a:r>
          </a:p>
        </p:txBody>
      </p:sp>
    </p:spTree>
    <p:extLst>
      <p:ext uri="{BB962C8B-B14F-4D97-AF65-F5344CB8AC3E}">
        <p14:creationId xmlns:p14="http://schemas.microsoft.com/office/powerpoint/2010/main" val="792578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 name="Title Placeholder 9"/>
          <p:cNvSpPr>
            <a:spLocks noGrp="1"/>
          </p:cNvSpPr>
          <p:nvPr>
            <p:ph type="title" hasCustomPrompt="1"/>
          </p:nvPr>
        </p:nvSpPr>
        <p:spPr>
          <a:xfrm>
            <a:off x="154800" y="3636000"/>
            <a:ext cx="8771304" cy="1179989"/>
          </a:xfrm>
          <a:prstGeom prst="rect">
            <a:avLst/>
          </a:prstGeom>
          <a:noFill/>
        </p:spPr>
        <p:txBody>
          <a:bodyPr wrap="square" lIns="36000" tIns="36000" rIns="36000" bIns="36000" rtlCol="0" anchor="t">
            <a:noAutofit/>
          </a:bodyPr>
          <a:lstStyle>
            <a:lvl1pPr algn="l">
              <a:defRPr/>
            </a:lvl1pPr>
          </a:lstStyle>
          <a:p>
            <a:pPr lvl="0" algn="l" defTabSz="914296" fontAlgn="auto">
              <a:spcBef>
                <a:spcPts val="0"/>
              </a:spcBef>
              <a:spcAft>
                <a:spcPts val="0"/>
              </a:spcAft>
            </a:pPr>
            <a:r>
              <a:rPr lang="es-MX" noProof="0" dirty="0" smtClean="0"/>
              <a:t>Título del documento</a:t>
            </a:r>
            <a:endParaRPr lang="es-PE" noProof="0" dirty="0"/>
          </a:p>
        </p:txBody>
      </p:sp>
      <p:sp>
        <p:nvSpPr>
          <p:cNvPr id="6" name="Text Placeholder 5"/>
          <p:cNvSpPr>
            <a:spLocks noGrp="1"/>
          </p:cNvSpPr>
          <p:nvPr>
            <p:ph type="body" sz="quarter" idx="10" hasCustomPrompt="1"/>
          </p:nvPr>
        </p:nvSpPr>
        <p:spPr>
          <a:xfrm>
            <a:off x="154800" y="5198400"/>
            <a:ext cx="6067870" cy="400099"/>
          </a:xfrm>
          <a:prstGeom prst="rect">
            <a:avLst/>
          </a:prstGeom>
          <a:noFill/>
        </p:spPr>
        <p:txBody>
          <a:bodyPr wrap="square" lIns="91429" tIns="45715" rIns="91429" bIns="45715" rtlCol="0">
            <a:spAutoFit/>
          </a:bodyPr>
          <a:lstStyle>
            <a:lvl1pPr marL="0" indent="0">
              <a:buFontTx/>
              <a:buNone/>
              <a:defRPr lang="en-US" sz="2000" b="1" dirty="0" smtClean="0">
                <a:solidFill>
                  <a:srgbClr val="323232"/>
                </a:solidFill>
                <a:latin typeface="Arial" pitchFamily="34" charset="0"/>
                <a:cs typeface="Arial" pitchFamily="34" charset="0"/>
              </a:defRPr>
            </a:lvl1pPr>
            <a:lvl2pPr>
              <a:defRPr lang="en-US" dirty="0" smtClean="0">
                <a:latin typeface="Arial" pitchFamily="34" charset="0"/>
              </a:defRPr>
            </a:lvl2pPr>
            <a:lvl3pPr>
              <a:defRPr lang="en-US" dirty="0" smtClean="0">
                <a:latin typeface="Arial" pitchFamily="34" charset="0"/>
              </a:defRPr>
            </a:lvl3pPr>
            <a:lvl4pPr>
              <a:defRPr lang="en-US" dirty="0" smtClean="0">
                <a:latin typeface="Arial" pitchFamily="34" charset="0"/>
              </a:defRPr>
            </a:lvl4pPr>
            <a:lvl5pPr>
              <a:defRPr lang="es-PE" dirty="0">
                <a:latin typeface="Arial" pitchFamily="34" charset="0"/>
              </a:defRPr>
            </a:lvl5pPr>
          </a:lstStyle>
          <a:p>
            <a:pPr lvl="0" defTabSz="914296" fontAlgn="auto">
              <a:spcBef>
                <a:spcPts val="0"/>
              </a:spcBef>
              <a:spcAft>
                <a:spcPts val="0"/>
              </a:spcAft>
            </a:pPr>
            <a:r>
              <a:rPr lang="es-PE" noProof="0" dirty="0" smtClean="0"/>
              <a:t>Tipo de documento</a:t>
            </a:r>
          </a:p>
        </p:txBody>
      </p:sp>
      <p:sp>
        <p:nvSpPr>
          <p:cNvPr id="7" name="Text Placeholder 5"/>
          <p:cNvSpPr>
            <a:spLocks noGrp="1"/>
          </p:cNvSpPr>
          <p:nvPr>
            <p:ph type="body" sz="quarter" idx="11" hasCustomPrompt="1"/>
          </p:nvPr>
        </p:nvSpPr>
        <p:spPr>
          <a:xfrm>
            <a:off x="154800" y="5664250"/>
            <a:ext cx="6067870" cy="307766"/>
          </a:xfrm>
          <a:prstGeom prst="rect">
            <a:avLst/>
          </a:prstGeom>
          <a:noFill/>
        </p:spPr>
        <p:txBody>
          <a:bodyPr wrap="square" lIns="91429" tIns="45715" rIns="91429" bIns="45715" rtlCol="0">
            <a:spAutoFit/>
          </a:bodyPr>
          <a:lstStyle>
            <a:lvl1pPr marL="0" indent="0">
              <a:buFontTx/>
              <a:buNone/>
              <a:defRPr lang="es-PE" sz="1400" noProof="0" dirty="0" smtClean="0">
                <a:solidFill>
                  <a:srgbClr val="323232"/>
                </a:solidFill>
                <a:latin typeface="Arial" pitchFamily="34" charset="0"/>
                <a:cs typeface="Arial" pitchFamily="34" charset="0"/>
              </a:defRPr>
            </a:lvl1pPr>
          </a:lstStyle>
          <a:p>
            <a:pPr lvl="0" defTabSz="914296" fontAlgn="auto">
              <a:spcBef>
                <a:spcPts val="0"/>
              </a:spcBef>
              <a:spcAft>
                <a:spcPts val="0"/>
              </a:spcAft>
            </a:pPr>
            <a:r>
              <a:rPr lang="es-PE" noProof="0" dirty="0" smtClean="0"/>
              <a:t>Fecha</a:t>
            </a:r>
          </a:p>
        </p:txBody>
      </p:sp>
    </p:spTree>
    <p:extLst>
      <p:ext uri="{BB962C8B-B14F-4D97-AF65-F5344CB8AC3E}">
        <p14:creationId xmlns:p14="http://schemas.microsoft.com/office/powerpoint/2010/main" val="330322418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nexos">
    <p:spTree>
      <p:nvGrpSpPr>
        <p:cNvPr id="1" name=""/>
        <p:cNvGrpSpPr/>
        <p:nvPr/>
      </p:nvGrpSpPr>
      <p:grpSpPr>
        <a:xfrm>
          <a:off x="0" y="0"/>
          <a:ext cx="0" cy="0"/>
          <a:chOff x="0" y="0"/>
          <a:chExt cx="0" cy="0"/>
        </a:xfrm>
      </p:grpSpPr>
      <p:sp>
        <p:nvSpPr>
          <p:cNvPr id="3" name="5 Marcador de número de diapositiva"/>
          <p:cNvSpPr>
            <a:spLocks noGrp="1"/>
          </p:cNvSpPr>
          <p:nvPr>
            <p:ph type="sldNum" sz="quarter" idx="4"/>
          </p:nvPr>
        </p:nvSpPr>
        <p:spPr>
          <a:xfrm>
            <a:off x="9444052" y="6432552"/>
            <a:ext cx="409575" cy="365125"/>
          </a:xfrm>
          <a:prstGeom prst="rect">
            <a:avLst/>
          </a:prstGeom>
        </p:spPr>
        <p:txBody>
          <a:bodyPr vert="horz" lIns="91440" tIns="45720" rIns="91440" bIns="45720" rtlCol="0" anchor="ctr"/>
          <a:lstStyle>
            <a:lvl1pPr>
              <a:defRPr lang="es-PE" sz="1200" smtClean="0"/>
            </a:lvl1pPr>
          </a:lstStyle>
          <a:p>
            <a:pPr algn="r"/>
            <a:fld id="{9F2D3081-FE09-43A8-92B3-618D637CABED}" type="slidenum">
              <a:rPr lang="es-PE" smtClean="0"/>
              <a:pPr algn="r"/>
              <a:t>‹Nº›</a:t>
            </a:fld>
            <a:endParaRPr lang="es-PE"/>
          </a:p>
        </p:txBody>
      </p:sp>
      <p:sp>
        <p:nvSpPr>
          <p:cNvPr id="4" name="Text Placeholder 3"/>
          <p:cNvSpPr>
            <a:spLocks noGrp="1"/>
          </p:cNvSpPr>
          <p:nvPr>
            <p:ph type="body" sz="quarter" idx="10" hasCustomPrompt="1"/>
          </p:nvPr>
        </p:nvSpPr>
        <p:spPr>
          <a:xfrm>
            <a:off x="298800" y="1965600"/>
            <a:ext cx="8773948" cy="4150192"/>
          </a:xfrm>
          <a:prstGeom prst="rect">
            <a:avLst/>
          </a:prstGeom>
          <a:noFill/>
          <a:ln>
            <a:miter lim="800000"/>
            <a:headEnd/>
            <a:tailEnd/>
          </a:ln>
        </p:spPr>
        <p:txBody>
          <a:bodyPr/>
          <a:lstStyle>
            <a:lvl1pPr marL="628650" indent="-628650">
              <a:spcBef>
                <a:spcPts val="2400"/>
              </a:spcBef>
              <a:buClr>
                <a:srgbClr val="C00000"/>
              </a:buClr>
              <a:buFont typeface="+mj-lt"/>
              <a:buAutoNum type="arabicPeriod"/>
              <a:defRPr sz="2000" b="1" baseline="0">
                <a:latin typeface="Arial" panose="020B0604020202020204" pitchFamily="34" charset="0"/>
                <a:cs typeface="Arial" panose="020B0604020202020204" pitchFamily="34" charset="0"/>
              </a:defRPr>
            </a:lvl1pPr>
            <a:lvl2pPr marL="457200" indent="0">
              <a:buFontTx/>
              <a:buNone/>
              <a:defRPr sz="2000" b="1">
                <a:latin typeface="Arial" panose="020B0604020202020204" pitchFamily="34" charset="0"/>
                <a:cs typeface="Arial" panose="020B0604020202020204" pitchFamily="34" charset="0"/>
              </a:defRPr>
            </a:lvl2pPr>
            <a:lvl3pPr marL="914400" indent="0">
              <a:buFontTx/>
              <a:buNone/>
              <a:defRPr sz="2000" b="1">
                <a:latin typeface="Arial" panose="020B0604020202020204" pitchFamily="34" charset="0"/>
                <a:cs typeface="Arial" panose="020B0604020202020204" pitchFamily="34" charset="0"/>
              </a:defRPr>
            </a:lvl3pPr>
            <a:lvl4pPr marL="1371600" indent="0">
              <a:buFontTx/>
              <a:buNone/>
              <a:defRPr sz="2000" b="1">
                <a:latin typeface="Arial" panose="020B0604020202020204" pitchFamily="34" charset="0"/>
                <a:cs typeface="Arial" panose="020B0604020202020204" pitchFamily="34" charset="0"/>
              </a:defRPr>
            </a:lvl4pPr>
            <a:lvl5pPr marL="1828800" indent="0">
              <a:buFontTx/>
              <a:buNone/>
              <a:defRPr sz="2000" b="1">
                <a:latin typeface="Arial" panose="020B0604020202020204" pitchFamily="34" charset="0"/>
                <a:cs typeface="Arial" panose="020B0604020202020204" pitchFamily="34" charset="0"/>
              </a:defRPr>
            </a:lvl5pPr>
          </a:lstStyle>
          <a:p>
            <a:pPr lvl="0"/>
            <a:r>
              <a:rPr lang="es-PE" noProof="0" dirty="0" smtClean="0"/>
              <a:t>Nombre de anexo…</a:t>
            </a:r>
          </a:p>
        </p:txBody>
      </p:sp>
    </p:spTree>
    <p:extLst>
      <p:ext uri="{BB962C8B-B14F-4D97-AF65-F5344CB8AC3E}">
        <p14:creationId xmlns:p14="http://schemas.microsoft.com/office/powerpoint/2010/main" val="794444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vmlDrawing" Target="../drawings/vmlDrawing1.vml"/><Relationship Id="rId11" Type="http://schemas.openxmlformats.org/officeDocument/2006/relationships/image" Target="../media/image3.png"/><Relationship Id="rId5" Type="http://schemas.openxmlformats.org/officeDocument/2006/relationships/theme" Target="../theme/theme1.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slideLayout" Target="../slideLayouts/slideLayout7.xml"/><Relationship Id="rId7"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ags" Target="../tags/tag6.xml"/><Relationship Id="rId5" Type="http://schemas.openxmlformats.org/officeDocument/2006/relationships/vmlDrawing" Target="../drawings/vmlDrawing5.vml"/><Relationship Id="rId10" Type="http://schemas.openxmlformats.org/officeDocument/2006/relationships/image" Target="../media/image2.png"/><Relationship Id="rId4" Type="http://schemas.openxmlformats.org/officeDocument/2006/relationships/theme" Target="../theme/theme2.xml"/><Relationship Id="rId9"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vmlDrawing" Target="../drawings/vmlDrawing8.vml"/><Relationship Id="rId7" Type="http://schemas.openxmlformats.org/officeDocument/2006/relationships/image" Target="../media/image7.png"/><Relationship Id="rId2" Type="http://schemas.openxmlformats.org/officeDocument/2006/relationships/theme" Target="../theme/theme3.xml"/><Relationship Id="rId1" Type="http://schemas.openxmlformats.org/officeDocument/2006/relationships/slideLayout" Target="../slideLayouts/slideLayout8.xml"/><Relationship Id="rId6" Type="http://schemas.openxmlformats.org/officeDocument/2006/relationships/image" Target="../media/image4.emf"/><Relationship Id="rId5" Type="http://schemas.openxmlformats.org/officeDocument/2006/relationships/oleObject" Target="../embeddings/oleObject8.bin"/><Relationship Id="rId4" Type="http://schemas.openxmlformats.org/officeDocument/2006/relationships/tags" Target="../tags/tag9.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vmlDrawing" Target="../drawings/vmlDrawing9.vml"/><Relationship Id="rId7" Type="http://schemas.openxmlformats.org/officeDocument/2006/relationships/image" Target="../media/image3.png"/><Relationship Id="rId2" Type="http://schemas.openxmlformats.org/officeDocument/2006/relationships/theme" Target="../theme/theme4.xml"/><Relationship Id="rId1" Type="http://schemas.openxmlformats.org/officeDocument/2006/relationships/slideLayout" Target="../slideLayouts/slideLayout9.xml"/><Relationship Id="rId6" Type="http://schemas.openxmlformats.org/officeDocument/2006/relationships/image" Target="../media/image4.emf"/><Relationship Id="rId5" Type="http://schemas.openxmlformats.org/officeDocument/2006/relationships/oleObject" Target="../embeddings/oleObject9.bin"/><Relationship Id="rId4" Type="http://schemas.openxmlformats.org/officeDocument/2006/relationships/tags" Target="../tags/tag10.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vmlDrawing" Target="../drawings/vmlDrawing10.vml"/><Relationship Id="rId7" Type="http://schemas.openxmlformats.org/officeDocument/2006/relationships/image" Target="../media/image2.png"/><Relationship Id="rId2" Type="http://schemas.openxmlformats.org/officeDocument/2006/relationships/theme" Target="../theme/theme5.xml"/><Relationship Id="rId1" Type="http://schemas.openxmlformats.org/officeDocument/2006/relationships/slideLayout" Target="../slideLayouts/slideLayout10.xml"/><Relationship Id="rId6" Type="http://schemas.openxmlformats.org/officeDocument/2006/relationships/image" Target="../media/image1.emf"/><Relationship Id="rId5" Type="http://schemas.openxmlformats.org/officeDocument/2006/relationships/oleObject" Target="../embeddings/oleObject10.bin"/><Relationship Id="rId4" Type="http://schemas.openxmlformats.org/officeDocument/2006/relationships/tags" Target="../tags/tag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7"/>
            </p:custDataLst>
            <p:extLst>
              <p:ext uri="{D42A27DB-BD31-4B8C-83A1-F6EECF244321}">
                <p14:modId xmlns:p14="http://schemas.microsoft.com/office/powerpoint/2010/main" val="415520441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796393" name="think-cell Slide" r:id="rId8" imgW="360" imgH="360" progId="">
                  <p:embed/>
                </p:oleObj>
              </mc:Choice>
              <mc:Fallback>
                <p:oleObj name="think-cell Slide" r:id="rId8" imgW="360" imgH="360" progId="">
                  <p:embed/>
                  <p:pic>
                    <p:nvPicPr>
                      <p:cNvPr id="0" name="Picture 24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1" name="Straight Connector 10"/>
          <p:cNvCxnSpPr/>
          <p:nvPr userDrawn="1"/>
        </p:nvCxnSpPr>
        <p:spPr>
          <a:xfrm>
            <a:off x="150000" y="756683"/>
            <a:ext cx="9756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noChangeArrowheads="1"/>
          </p:cNvPicPr>
          <p:nvPr userDrawn="1"/>
        </p:nvPicPr>
        <p:blipFill>
          <a:blip r:embed="rId10" cstate="print"/>
          <a:srcRect/>
          <a:stretch>
            <a:fillRect/>
          </a:stretch>
        </p:blipFill>
        <p:spPr bwMode="auto">
          <a:xfrm>
            <a:off x="151889" y="6443668"/>
            <a:ext cx="444088" cy="304630"/>
          </a:xfrm>
          <a:prstGeom prst="rect">
            <a:avLst/>
          </a:prstGeom>
          <a:noFill/>
          <a:ln w="9525">
            <a:noFill/>
            <a:miter lim="800000"/>
            <a:headEnd/>
            <a:tailEnd/>
          </a:ln>
        </p:spPr>
      </p:pic>
      <p:pic>
        <p:nvPicPr>
          <p:cNvPr id="1796121" name="Picture 25"/>
          <p:cNvPicPr>
            <a:picLocks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8022" y="-9296"/>
            <a:ext cx="216000" cy="77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5974679"/>
      </p:ext>
    </p:extLst>
  </p:cSld>
  <p:clrMap bg1="lt1" tx1="dk1" bg2="lt2" tx2="dk2" accent1="accent1" accent2="accent2" accent3="accent3" accent4="accent4" accent5="accent5" accent6="accent6" hlink="hlink" folHlink="folHlink"/>
  <p:sldLayoutIdLst>
    <p:sldLayoutId id="2147485693" r:id="rId1"/>
    <p:sldLayoutId id="2147485764" r:id="rId2"/>
    <p:sldLayoutId id="2147485765" r:id="rId3"/>
    <p:sldLayoutId id="2147485766" r:id="rId4"/>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6"/>
            </p:custDataLst>
            <p:extLst>
              <p:ext uri="{D42A27DB-BD31-4B8C-83A1-F6EECF244321}">
                <p14:modId xmlns:p14="http://schemas.microsoft.com/office/powerpoint/2010/main" val="284326428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804568" name="think-cell Slide" r:id="rId7" imgW="360" imgH="360" progId="">
                  <p:embed/>
                </p:oleObj>
              </mc:Choice>
              <mc:Fallback>
                <p:oleObj name="think-cell Slide" r:id="rId7" imgW="360" imgH="360" progId="">
                  <p:embed/>
                  <p:pic>
                    <p:nvPicPr>
                      <p:cNvPr id="0" name="Picture 23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0" name="Straight Connector 9"/>
          <p:cNvCxnSpPr/>
          <p:nvPr userDrawn="1"/>
        </p:nvCxnSpPr>
        <p:spPr>
          <a:xfrm>
            <a:off x="0" y="1538686"/>
            <a:ext cx="9900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 name="14 CuadroTexto"/>
          <p:cNvSpPr txBox="1">
            <a:spLocks noChangeArrowheads="1"/>
          </p:cNvSpPr>
          <p:nvPr userDrawn="1"/>
        </p:nvSpPr>
        <p:spPr bwMode="auto">
          <a:xfrm>
            <a:off x="295804" y="808269"/>
            <a:ext cx="9204325" cy="646113"/>
          </a:xfrm>
          <a:prstGeom prst="rect">
            <a:avLst/>
          </a:prstGeom>
          <a:noFill/>
          <a:ln w="9525">
            <a:noFill/>
            <a:miter lim="800000"/>
            <a:headEnd/>
            <a:tailEnd/>
          </a:ln>
        </p:spPr>
        <p:txBody>
          <a:bodyPr lIns="91429" tIns="45715" rIns="91429" bIns="45715">
            <a:spAutoFit/>
          </a:bodyPr>
          <a:lstStyle/>
          <a:p>
            <a:pPr fontAlgn="auto">
              <a:spcBef>
                <a:spcPts val="0"/>
              </a:spcBef>
              <a:spcAft>
                <a:spcPts val="0"/>
              </a:spcAft>
            </a:pPr>
            <a:r>
              <a:rPr lang="es-PE" sz="3600" b="1" dirty="0" smtClean="0">
                <a:solidFill>
                  <a:srgbClr val="D62100"/>
                </a:solidFill>
                <a:cs typeface="Arial" panose="020B0604020202020204" pitchFamily="34" charset="0"/>
              </a:rPr>
              <a:t>Contenido</a:t>
            </a:r>
            <a:endParaRPr lang="es-PE" sz="3600" b="1" dirty="0">
              <a:solidFill>
                <a:srgbClr val="D62100"/>
              </a:solidFill>
              <a:cs typeface="Arial" panose="020B0604020202020204" pitchFamily="34" charset="0"/>
            </a:endParaRPr>
          </a:p>
        </p:txBody>
      </p:sp>
      <p:pic>
        <p:nvPicPr>
          <p:cNvPr id="9" name="Picture 25"/>
          <p:cNvPicPr>
            <a:picLocks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8022" y="-9297"/>
            <a:ext cx="216000" cy="15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p:cNvPicPr>
            <a:picLocks noChangeAspect="1" noChangeArrowheads="1"/>
          </p:cNvPicPr>
          <p:nvPr userDrawn="1"/>
        </p:nvPicPr>
        <p:blipFill>
          <a:blip r:embed="rId10" cstate="print"/>
          <a:srcRect/>
          <a:stretch>
            <a:fillRect/>
          </a:stretch>
        </p:blipFill>
        <p:spPr bwMode="auto">
          <a:xfrm>
            <a:off x="151889" y="6443668"/>
            <a:ext cx="444088" cy="304630"/>
          </a:xfrm>
          <a:prstGeom prst="rect">
            <a:avLst/>
          </a:prstGeom>
          <a:noFill/>
          <a:ln w="9525">
            <a:noFill/>
            <a:miter lim="800000"/>
            <a:headEnd/>
            <a:tailEnd/>
          </a:ln>
        </p:spPr>
      </p:pic>
    </p:spTree>
    <p:extLst>
      <p:ext uri="{BB962C8B-B14F-4D97-AF65-F5344CB8AC3E}">
        <p14:creationId xmlns:p14="http://schemas.microsoft.com/office/powerpoint/2010/main" val="3139866779"/>
      </p:ext>
    </p:extLst>
  </p:cSld>
  <p:clrMap bg1="lt1" tx1="dk1" bg2="lt2" tx2="dk2" accent1="accent1" accent2="accent2" accent3="accent3" accent4="accent4" accent5="accent5" accent6="accent6" hlink="hlink" folHlink="folHlink"/>
  <p:sldLayoutIdLst>
    <p:sldLayoutId id="2147485717" r:id="rId1"/>
    <p:sldLayoutId id="2147485760" r:id="rId2"/>
    <p:sldLayoutId id="2147485767"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lang="en-US" sz="2000" b="1" kern="1200" baseline="0" smtClean="0">
          <a:solidFill>
            <a:schemeClr val="tx1"/>
          </a:solidFill>
          <a:latin typeface="+mn-lt"/>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lang="es-PE"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4"/>
            </p:custDataLst>
            <p:extLst>
              <p:ext uri="{D42A27DB-BD31-4B8C-83A1-F6EECF244321}">
                <p14:modId xmlns:p14="http://schemas.microsoft.com/office/powerpoint/2010/main" val="376675992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805593" name="think-cell Slide" r:id="rId5" imgW="360" imgH="360" progId="">
                  <p:embed/>
                </p:oleObj>
              </mc:Choice>
              <mc:Fallback>
                <p:oleObj name="think-cell Slide" r:id="rId5" imgW="360" imgH="360" progId="">
                  <p:embed/>
                  <p:pic>
                    <p:nvPicPr>
                      <p:cNvPr id="0" name="Picture 23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22 Rectángulo"/>
          <p:cNvSpPr/>
          <p:nvPr userDrawn="1"/>
        </p:nvSpPr>
        <p:spPr>
          <a:xfrm>
            <a:off x="0" y="6317715"/>
            <a:ext cx="9667504" cy="54032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296" fontAlgn="auto">
              <a:spcBef>
                <a:spcPts val="0"/>
              </a:spcBef>
              <a:spcAft>
                <a:spcPts val="0"/>
              </a:spcAft>
              <a:defRPr/>
            </a:pPr>
            <a:endParaRPr lang="es-PE">
              <a:solidFill>
                <a:prstClr val="white"/>
              </a:solidFill>
            </a:endParaRPr>
          </a:p>
        </p:txBody>
      </p:sp>
      <p:cxnSp>
        <p:nvCxnSpPr>
          <p:cNvPr id="3" name="18 Conector recto"/>
          <p:cNvCxnSpPr/>
          <p:nvPr userDrawn="1"/>
        </p:nvCxnSpPr>
        <p:spPr bwMode="auto">
          <a:xfrm>
            <a:off x="0" y="6165635"/>
            <a:ext cx="9817768"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 name="19 Conector recto"/>
          <p:cNvCxnSpPr/>
          <p:nvPr userDrawn="1"/>
        </p:nvCxnSpPr>
        <p:spPr bwMode="auto">
          <a:xfrm>
            <a:off x="0" y="4990998"/>
            <a:ext cx="990600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5" name="Picture 2"/>
          <p:cNvPicPr>
            <a:picLocks noChangeAspect="1" noChangeArrowheads="1"/>
          </p:cNvPicPr>
          <p:nvPr userDrawn="1"/>
        </p:nvPicPr>
        <p:blipFill rotWithShape="1">
          <a:blip r:embed="rId7" cstate="print">
            <a:extLst>
              <a:ext uri="{28A0092B-C50C-407E-A947-70E740481C1C}">
                <a14:useLocalDpi xmlns:a14="http://schemas.microsoft.com/office/drawing/2010/main" val="0"/>
              </a:ext>
            </a:extLst>
          </a:blip>
          <a:srcRect t="8475"/>
          <a:stretch/>
        </p:blipFill>
        <p:spPr bwMode="auto">
          <a:xfrm>
            <a:off x="9429008" y="0"/>
            <a:ext cx="476992" cy="68580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9"/>
          <p:cNvPicPr>
            <a:picLocks noChangeAspect="1" noChangeArrowheads="1"/>
          </p:cNvPicPr>
          <p:nvPr userDrawn="1"/>
        </p:nvPicPr>
        <p:blipFill>
          <a:blip r:embed="rId8" cstate="print"/>
          <a:srcRect/>
          <a:stretch>
            <a:fillRect/>
          </a:stretch>
        </p:blipFill>
        <p:spPr bwMode="auto">
          <a:xfrm>
            <a:off x="293097" y="404706"/>
            <a:ext cx="2952899" cy="2025593"/>
          </a:xfrm>
          <a:prstGeom prst="rect">
            <a:avLst/>
          </a:prstGeom>
          <a:noFill/>
          <a:ln w="9525">
            <a:noFill/>
            <a:miter lim="800000"/>
            <a:headEnd/>
            <a:tailEnd/>
          </a:ln>
        </p:spPr>
      </p:pic>
      <p:sp>
        <p:nvSpPr>
          <p:cNvPr id="8" name="14 Rectángulo"/>
          <p:cNvSpPr>
            <a:spLocks noChangeArrowheads="1"/>
          </p:cNvSpPr>
          <p:nvPr userDrawn="1"/>
        </p:nvSpPr>
        <p:spPr bwMode="auto">
          <a:xfrm>
            <a:off x="149001" y="6387781"/>
            <a:ext cx="9011549" cy="369332"/>
          </a:xfrm>
          <a:prstGeom prst="rect">
            <a:avLst/>
          </a:prstGeom>
          <a:noFill/>
          <a:ln w="9525">
            <a:noFill/>
            <a:miter lim="800000"/>
            <a:headEnd/>
            <a:tailEnd/>
          </a:ln>
        </p:spPr>
        <p:txBody>
          <a:bodyPr wrap="square">
            <a:spAutoFit/>
          </a:bodyPr>
          <a:lstStyle/>
          <a:p>
            <a:pPr algn="just" defTabSz="914296" fontAlgn="auto">
              <a:spcBef>
                <a:spcPts val="0"/>
              </a:spcBef>
              <a:spcAft>
                <a:spcPts val="0"/>
              </a:spcAft>
            </a:pPr>
            <a:r>
              <a:rPr lang="es-PE" sz="900" b="1" dirty="0">
                <a:solidFill>
                  <a:srgbClr val="323232"/>
                </a:solidFill>
                <a:cs typeface="Arial" pitchFamily="34" charset="0"/>
              </a:rPr>
              <a:t>Este documento es confidencial y de uso exclusivo del cliente al cual va dirigido. La información contenida en el mismo es propiedad de APOYO Consultoría. Prohibida su reproducción, transferencia o envío sin la autorización escrita de APOYO Consultoría.</a:t>
            </a:r>
          </a:p>
        </p:txBody>
      </p:sp>
      <p:sp>
        <p:nvSpPr>
          <p:cNvPr id="9" name="14 Marcador de texto"/>
          <p:cNvSpPr txBox="1">
            <a:spLocks/>
          </p:cNvSpPr>
          <p:nvPr userDrawn="1"/>
        </p:nvSpPr>
        <p:spPr>
          <a:xfrm>
            <a:off x="6334513" y="5029358"/>
            <a:ext cx="2330450" cy="180595"/>
          </a:xfrm>
          <a:prstGeom prst="rect">
            <a:avLst/>
          </a:prstGeom>
        </p:spPr>
        <p:txBody>
          <a:bodyPr/>
          <a:lstStyle>
            <a:lvl1pPr>
              <a:buNone/>
              <a:defRPr sz="900" b="1">
                <a:solidFill>
                  <a:schemeClr val="tx1">
                    <a:lumMod val="75000"/>
                    <a:lumOff val="25000"/>
                  </a:schemeClr>
                </a:solidFill>
              </a:defRPr>
            </a:lvl1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s-PE" sz="900" b="1"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Preparado para:</a:t>
            </a:r>
            <a:endParaRPr kumimoji="0" lang="es-PE" sz="900" b="1" i="0" u="none" strike="noStrike" kern="1200" cap="none" spc="0" normalizeH="0" baseline="0" noProof="0" dirty="0">
              <a:ln>
                <a:noFill/>
              </a:ln>
              <a:solidFill>
                <a:schemeClr val="tx1">
                  <a:lumMod val="75000"/>
                  <a:lumOff val="25000"/>
                </a:schemeClr>
              </a:solidFill>
              <a:effectLst/>
              <a:uLnTx/>
              <a:uFillTx/>
              <a:latin typeface="+mn-lt"/>
              <a:ea typeface="+mn-ea"/>
              <a:cs typeface="+mn-cs"/>
            </a:endParaRPr>
          </a:p>
        </p:txBody>
      </p:sp>
    </p:spTree>
    <p:extLst>
      <p:ext uri="{BB962C8B-B14F-4D97-AF65-F5344CB8AC3E}">
        <p14:creationId xmlns:p14="http://schemas.microsoft.com/office/powerpoint/2010/main" val="4173668029"/>
      </p:ext>
    </p:extLst>
  </p:cSld>
  <p:clrMap bg1="lt1" tx1="dk1" bg2="lt2" tx2="dk2" accent1="accent1" accent2="accent2" accent3="accent3" accent4="accent4" accent5="accent5" accent6="accent6" hlink="hlink" folHlink="folHlink"/>
  <p:sldLayoutIdLst>
    <p:sldLayoutId id="2147485750" r:id="rId1"/>
  </p:sldLayoutIdLst>
  <p:timing>
    <p:tnLst>
      <p:par>
        <p:cTn id="1" dur="indefinite" restart="never" nodeType="tmRoot"/>
      </p:par>
    </p:tnLst>
  </p:timing>
  <p:txStyles>
    <p:titleStyle>
      <a:lvl1pPr algn="ctr" defTabSz="914400" rtl="0" eaLnBrk="1" latinLnBrk="0" hangingPunct="1">
        <a:spcBef>
          <a:spcPct val="0"/>
        </a:spcBef>
        <a:buNone/>
        <a:defRPr lang="es-PE" sz="3600" b="1" kern="1200" baseline="0" smtClean="0">
          <a:solidFill>
            <a:srgbClr val="D62100"/>
          </a:solidFill>
          <a:latin typeface="Arial" pitchFamily="34" charset="0"/>
          <a:ea typeface="+mn-ea"/>
          <a:cs typeface="Arial"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4"/>
            </p:custDataLst>
            <p:extLst>
              <p:ext uri="{D42A27DB-BD31-4B8C-83A1-F6EECF244321}">
                <p14:modId xmlns:p14="http://schemas.microsoft.com/office/powerpoint/2010/main" val="111916304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842388" name="think-cell Slide" r:id="rId5" imgW="360" imgH="360" progId="">
                  <p:embed/>
                </p:oleObj>
              </mc:Choice>
              <mc:Fallback>
                <p:oleObj name="think-cell Slide" r:id="rId5" imgW="360" imgH="360" progId="">
                  <p:embed/>
                  <p:pic>
                    <p:nvPicPr>
                      <p:cNvPr id="0" name="Picture 16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0" name="Straight Connector 9"/>
          <p:cNvCxnSpPr/>
          <p:nvPr userDrawn="1"/>
        </p:nvCxnSpPr>
        <p:spPr>
          <a:xfrm>
            <a:off x="0" y="1549243"/>
            <a:ext cx="9900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 name="14 CuadroTexto"/>
          <p:cNvSpPr txBox="1">
            <a:spLocks noChangeArrowheads="1"/>
          </p:cNvSpPr>
          <p:nvPr userDrawn="1"/>
        </p:nvSpPr>
        <p:spPr bwMode="auto">
          <a:xfrm>
            <a:off x="295804" y="818826"/>
            <a:ext cx="9204325" cy="646113"/>
          </a:xfrm>
          <a:prstGeom prst="rect">
            <a:avLst/>
          </a:prstGeom>
          <a:noFill/>
          <a:ln w="9525">
            <a:noFill/>
            <a:miter lim="800000"/>
            <a:headEnd/>
            <a:tailEnd/>
          </a:ln>
        </p:spPr>
        <p:txBody>
          <a:bodyPr lIns="91429" tIns="45715" rIns="91429" bIns="45715">
            <a:spAutoFit/>
          </a:bodyPr>
          <a:lstStyle/>
          <a:p>
            <a:pPr fontAlgn="auto">
              <a:spcBef>
                <a:spcPts val="0"/>
              </a:spcBef>
              <a:spcAft>
                <a:spcPts val="0"/>
              </a:spcAft>
            </a:pPr>
            <a:r>
              <a:rPr lang="es-PE" sz="3600" b="1" dirty="0" smtClean="0">
                <a:solidFill>
                  <a:srgbClr val="D62100"/>
                </a:solidFill>
                <a:cs typeface="Arial" panose="020B0604020202020204" pitchFamily="34" charset="0"/>
              </a:rPr>
              <a:t>Anexos</a:t>
            </a:r>
            <a:endParaRPr lang="es-PE" sz="3600" b="1" dirty="0">
              <a:solidFill>
                <a:srgbClr val="D62100"/>
              </a:solidFill>
              <a:cs typeface="Arial" panose="020B0604020202020204" pitchFamily="34" charset="0"/>
            </a:endParaRPr>
          </a:p>
        </p:txBody>
      </p:sp>
      <p:pic>
        <p:nvPicPr>
          <p:cNvPr id="9" name="Picture 25"/>
          <p:cNvPicPr>
            <a:picLocks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8022" y="-9297"/>
            <a:ext cx="216000" cy="15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noChangeArrowheads="1"/>
          </p:cNvPicPr>
          <p:nvPr userDrawn="1"/>
        </p:nvPicPr>
        <p:blipFill>
          <a:blip r:embed="rId8" cstate="print"/>
          <a:srcRect/>
          <a:stretch>
            <a:fillRect/>
          </a:stretch>
        </p:blipFill>
        <p:spPr bwMode="auto">
          <a:xfrm>
            <a:off x="151889" y="6443668"/>
            <a:ext cx="444088" cy="304630"/>
          </a:xfrm>
          <a:prstGeom prst="rect">
            <a:avLst/>
          </a:prstGeom>
          <a:noFill/>
          <a:ln w="9525">
            <a:noFill/>
            <a:miter lim="800000"/>
            <a:headEnd/>
            <a:tailEnd/>
          </a:ln>
        </p:spPr>
      </p:pic>
    </p:spTree>
    <p:extLst>
      <p:ext uri="{BB962C8B-B14F-4D97-AF65-F5344CB8AC3E}">
        <p14:creationId xmlns:p14="http://schemas.microsoft.com/office/powerpoint/2010/main" val="272994375"/>
      </p:ext>
    </p:extLst>
  </p:cSld>
  <p:clrMap bg1="lt1" tx1="dk1" bg2="lt2" tx2="dk2" accent1="accent1" accent2="accent2" accent3="accent3" accent4="accent4" accent5="accent5" accent6="accent6" hlink="hlink" folHlink="folHlink"/>
  <p:sldLayoutIdLst>
    <p:sldLayoutId id="2147485759" r:id="rId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4"/>
            </p:custDataLst>
            <p:extLst>
              <p:ext uri="{D42A27DB-BD31-4B8C-83A1-F6EECF244321}">
                <p14:modId xmlns:p14="http://schemas.microsoft.com/office/powerpoint/2010/main" val="415520441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881163" name="think-cell Slide" r:id="rId5" imgW="360" imgH="360" progId="">
                  <p:embed/>
                </p:oleObj>
              </mc:Choice>
              <mc:Fallback>
                <p:oleObj name="think-cell Slide" r:id="rId5" imgW="360" imgH="360" progId="">
                  <p:embed/>
                  <p:pic>
                    <p:nvPicPr>
                      <p:cNvPr id="0" name="Picture 2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1" name="Straight Connector 10"/>
          <p:cNvCxnSpPr/>
          <p:nvPr userDrawn="1"/>
        </p:nvCxnSpPr>
        <p:spPr>
          <a:xfrm>
            <a:off x="150000" y="756683"/>
            <a:ext cx="9756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noChangeArrowheads="1"/>
          </p:cNvPicPr>
          <p:nvPr userDrawn="1"/>
        </p:nvPicPr>
        <p:blipFill>
          <a:blip r:embed="rId7" cstate="print"/>
          <a:srcRect/>
          <a:stretch>
            <a:fillRect/>
          </a:stretch>
        </p:blipFill>
        <p:spPr bwMode="auto">
          <a:xfrm>
            <a:off x="151889" y="6443668"/>
            <a:ext cx="444088" cy="304630"/>
          </a:xfrm>
          <a:prstGeom prst="rect">
            <a:avLst/>
          </a:prstGeom>
          <a:noFill/>
          <a:ln w="9525">
            <a:noFill/>
            <a:miter lim="800000"/>
            <a:headEnd/>
            <a:tailEnd/>
          </a:ln>
        </p:spPr>
      </p:pic>
      <p:pic>
        <p:nvPicPr>
          <p:cNvPr id="1796121" name="Picture 25"/>
          <p:cNvPicPr>
            <a:picLocks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8022" y="-9296"/>
            <a:ext cx="216000" cy="77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5974679"/>
      </p:ext>
    </p:extLst>
  </p:cSld>
  <p:clrMap bg1="lt1" tx1="dk1" bg2="lt2" tx2="dk2" accent1="accent1" accent2="accent2" accent3="accent3" accent4="accent4" accent5="accent5" accent6="accent6" hlink="hlink" folHlink="folHlink"/>
  <p:sldLayoutIdLst>
    <p:sldLayoutId id="2147485763" r:id="rId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0.png"/><Relationship Id="rId4" Type="http://schemas.openxmlformats.org/officeDocument/2006/relationships/image" Target="../media/image9.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8" Type="http://schemas.openxmlformats.org/officeDocument/2006/relationships/image" Target="../media/image24.jpeg"/><Relationship Id="rId3" Type="http://schemas.openxmlformats.org/officeDocument/2006/relationships/image" Target="../media/image19.jpeg"/><Relationship Id="rId7" Type="http://schemas.openxmlformats.org/officeDocument/2006/relationships/image" Target="../media/image23.jpeg"/><Relationship Id="rId2" Type="http://schemas.openxmlformats.org/officeDocument/2006/relationships/image" Target="../media/image18.jpeg"/><Relationship Id="rId1" Type="http://schemas.openxmlformats.org/officeDocument/2006/relationships/slideLayout" Target="../slideLayouts/slideLayout6.xml"/><Relationship Id="rId6" Type="http://schemas.openxmlformats.org/officeDocument/2006/relationships/image" Target="../media/image22.png"/><Relationship Id="rId5" Type="http://schemas.openxmlformats.org/officeDocument/2006/relationships/image" Target="../media/image21.emf"/><Relationship Id="rId4" Type="http://schemas.openxmlformats.org/officeDocument/2006/relationships/image" Target="../media/image20.jpeg"/><Relationship Id="rId9" Type="http://schemas.openxmlformats.org/officeDocument/2006/relationships/image" Target="../media/image2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6.png"/><Relationship Id="rId7" Type="http://schemas.openxmlformats.org/officeDocument/2006/relationships/image" Target="../media/image30.gif"/><Relationship Id="rId2" Type="http://schemas.openxmlformats.org/officeDocument/2006/relationships/image" Target="../media/image9.png"/><Relationship Id="rId1" Type="http://schemas.openxmlformats.org/officeDocument/2006/relationships/slideLayout" Target="../slideLayouts/slideLayout6.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gif"/></Relationships>
</file>

<file path=ppt/slides/_rels/slide21.xml.rels><?xml version="1.0" encoding="UTF-8" standalone="yes"?>
<Relationships xmlns="http://schemas.openxmlformats.org/package/2006/relationships"><Relationship Id="rId8" Type="http://schemas.openxmlformats.org/officeDocument/2006/relationships/slideLayout" Target="../slideLayouts/slideLayout6.xml"/><Relationship Id="rId3" Type="http://schemas.openxmlformats.org/officeDocument/2006/relationships/tags" Target="../tags/tag15.xml"/><Relationship Id="rId7" Type="http://schemas.openxmlformats.org/officeDocument/2006/relationships/tags" Target="../tags/tag19.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12.emf"/></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81959" y="5442296"/>
            <a:ext cx="6067870" cy="400099"/>
          </a:xfrm>
        </p:spPr>
        <p:txBody>
          <a:bodyPr/>
          <a:lstStyle/>
          <a:p>
            <a:r>
              <a:rPr lang="es-PE" dirty="0" smtClean="0"/>
              <a:t>Evento Carpe Diem Perú</a:t>
            </a:r>
            <a:endParaRPr lang="es-PE" dirty="0"/>
          </a:p>
        </p:txBody>
      </p:sp>
      <p:sp>
        <p:nvSpPr>
          <p:cNvPr id="4" name="Text Placeholder 3"/>
          <p:cNvSpPr>
            <a:spLocks noGrp="1"/>
          </p:cNvSpPr>
          <p:nvPr>
            <p:ph type="body" sz="quarter" idx="11"/>
          </p:nvPr>
        </p:nvSpPr>
        <p:spPr>
          <a:xfrm>
            <a:off x="230517" y="5821014"/>
            <a:ext cx="3225203" cy="307766"/>
          </a:xfrm>
        </p:spPr>
        <p:txBody>
          <a:bodyPr/>
          <a:lstStyle/>
          <a:p>
            <a:r>
              <a:rPr lang="es-PE" dirty="0" smtClean="0"/>
              <a:t>Octubre 2017</a:t>
            </a:r>
            <a:endParaRPr lang="es-PE" dirty="0"/>
          </a:p>
        </p:txBody>
      </p:sp>
      <p:sp>
        <p:nvSpPr>
          <p:cNvPr id="7" name="6 CuadroTexto"/>
          <p:cNvSpPr txBox="1"/>
          <p:nvPr/>
        </p:nvSpPr>
        <p:spPr>
          <a:xfrm>
            <a:off x="1" y="4270126"/>
            <a:ext cx="6911438" cy="646321"/>
          </a:xfrm>
          <a:prstGeom prst="rect">
            <a:avLst/>
          </a:prstGeom>
          <a:noFill/>
        </p:spPr>
        <p:txBody>
          <a:bodyPr wrap="square" lIns="91429" tIns="45715" rIns="91429" bIns="45715" rtlCol="0">
            <a:spAutoFit/>
          </a:bodyPr>
          <a:lstStyle/>
          <a:p>
            <a:endParaRPr lang="es-PE" dirty="0"/>
          </a:p>
          <a:p>
            <a:r>
              <a:rPr lang="es-PE" dirty="0"/>
              <a:t> </a:t>
            </a:r>
            <a:r>
              <a:rPr lang="es-PE" b="1" dirty="0"/>
              <a:t>“SECTOR AGROEXPORTADOR RUMBO AL BICENTARIO” </a:t>
            </a:r>
            <a:endParaRPr lang="es-PE" b="1" dirty="0">
              <a:solidFill>
                <a:srgbClr val="323232"/>
              </a:solidFill>
              <a:cs typeface="Arial" pitchFamily="34" charset="0"/>
            </a:endParaRPr>
          </a:p>
        </p:txBody>
      </p:sp>
      <p:sp>
        <p:nvSpPr>
          <p:cNvPr id="8" name="7 CuadroTexto"/>
          <p:cNvSpPr txBox="1"/>
          <p:nvPr/>
        </p:nvSpPr>
        <p:spPr>
          <a:xfrm>
            <a:off x="373019" y="2329190"/>
            <a:ext cx="8752797" cy="1754316"/>
          </a:xfrm>
          <a:prstGeom prst="rect">
            <a:avLst/>
          </a:prstGeom>
          <a:noFill/>
        </p:spPr>
        <p:txBody>
          <a:bodyPr wrap="square" lIns="91429" tIns="45715" rIns="91429" bIns="45715" rtlCol="0" anchor="b">
            <a:spAutoFit/>
          </a:bodyPr>
          <a:lstStyle/>
          <a:p>
            <a:pPr algn="ctr"/>
            <a:r>
              <a:rPr lang="es-PE" sz="3600" b="1" dirty="0" smtClean="0">
                <a:solidFill>
                  <a:srgbClr val="D62100"/>
                </a:solidFill>
                <a:latin typeface="Arial" pitchFamily="34" charset="0"/>
                <a:cs typeface="Arial" pitchFamily="34" charset="0"/>
              </a:rPr>
              <a:t>El rol y las estrategias del sector público para lograr la meta de duplicar las exportaciones</a:t>
            </a:r>
          </a:p>
        </p:txBody>
      </p:sp>
      <p:sp>
        <p:nvSpPr>
          <p:cNvPr id="9" name="8 CuadroTexto"/>
          <p:cNvSpPr txBox="1"/>
          <p:nvPr/>
        </p:nvSpPr>
        <p:spPr>
          <a:xfrm>
            <a:off x="7240236" y="4547115"/>
            <a:ext cx="1951175" cy="338554"/>
          </a:xfrm>
          <a:prstGeom prst="rect">
            <a:avLst/>
          </a:prstGeom>
          <a:noFill/>
        </p:spPr>
        <p:txBody>
          <a:bodyPr wrap="none" rtlCol="0">
            <a:spAutoFit/>
          </a:bodyPr>
          <a:lstStyle/>
          <a:p>
            <a:r>
              <a:rPr lang="es-MX" sz="1600" b="1" dirty="0" smtClean="0">
                <a:solidFill>
                  <a:srgbClr val="D62100"/>
                </a:solidFill>
              </a:rPr>
              <a:t>Geoffrey Cannock</a:t>
            </a:r>
            <a:endParaRPr lang="es-PE" sz="1600" b="1" dirty="0">
              <a:solidFill>
                <a:srgbClr val="D62100"/>
              </a:solidFill>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9829" y="5064735"/>
            <a:ext cx="2217505" cy="503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99746" y="5495906"/>
            <a:ext cx="1236547" cy="6251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51453" y="5580465"/>
            <a:ext cx="1503432" cy="4810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901213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sz="quarter" idx="10"/>
          </p:nvPr>
        </p:nvSpPr>
        <p:spPr>
          <a:xfrm>
            <a:off x="358176" y="534386"/>
            <a:ext cx="8643181" cy="783771"/>
          </a:xfrm>
          <a:solidFill>
            <a:schemeClr val="bg1"/>
          </a:solidFill>
        </p:spPr>
        <p:txBody>
          <a:bodyPr/>
          <a:lstStyle/>
          <a:p>
            <a:pPr marL="0" indent="0">
              <a:buNone/>
            </a:pPr>
            <a:r>
              <a:rPr lang="es-MX" sz="3200" dirty="0" smtClean="0">
                <a:solidFill>
                  <a:schemeClr val="bg2"/>
                </a:solidFill>
              </a:rPr>
              <a:t>POLÍTICAS AGRARIAS (1)</a:t>
            </a:r>
            <a:endParaRPr lang="es-PE" sz="3200" dirty="0">
              <a:solidFill>
                <a:schemeClr val="bg2"/>
              </a:solidFill>
            </a:endParaRPr>
          </a:p>
        </p:txBody>
      </p:sp>
      <p:sp>
        <p:nvSpPr>
          <p:cNvPr id="3" name="2 Marcador de número de diapositiva"/>
          <p:cNvSpPr>
            <a:spLocks noGrp="1"/>
          </p:cNvSpPr>
          <p:nvPr>
            <p:ph type="sldNum" sz="quarter" idx="4"/>
          </p:nvPr>
        </p:nvSpPr>
        <p:spPr/>
        <p:txBody>
          <a:bodyPr/>
          <a:lstStyle/>
          <a:p>
            <a:pPr algn="r"/>
            <a:fld id="{9F2D3081-FE09-43A8-92B3-618D637CABED}" type="slidenum">
              <a:rPr lang="es-PE" smtClean="0"/>
              <a:pPr algn="r"/>
              <a:t>10</a:t>
            </a:fld>
            <a:endParaRPr lang="es-PE"/>
          </a:p>
        </p:txBody>
      </p:sp>
      <p:sp>
        <p:nvSpPr>
          <p:cNvPr id="5" name="Content Placeholder 2"/>
          <p:cNvSpPr txBox="1">
            <a:spLocks/>
          </p:cNvSpPr>
          <p:nvPr/>
        </p:nvSpPr>
        <p:spPr>
          <a:xfrm>
            <a:off x="475013" y="1787494"/>
            <a:ext cx="9060873" cy="3312368"/>
          </a:xfrm>
          <a:prstGeom prst="rect">
            <a:avLst/>
          </a:prstGeom>
        </p:spPr>
        <p:txBody>
          <a:bodyPr vert="horz" lIns="0" tIns="0" rIns="0" bIns="0" rtlCol="0">
            <a:noAutofit/>
          </a:bodyPr>
          <a:lstStyle>
            <a:lvl1pPr marL="0" indent="0" algn="ctr" defTabSz="914296"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148" indent="0" algn="ctr" defTabSz="914296"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296" indent="0" algn="ctr" defTabSz="914296"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3pPr>
            <a:lvl4pPr marL="1371445"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592"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5740"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888"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036"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184"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24000" indent="-269875" algn="just">
              <a:buClr>
                <a:srgbClr val="CC0000"/>
              </a:buClr>
              <a:buFont typeface="Wingdings" pitchFamily="2" charset="2"/>
              <a:buChar char="§"/>
            </a:pPr>
            <a:endParaRPr lang="es-PE" sz="2400" dirty="0" smtClean="0">
              <a:solidFill>
                <a:schemeClr val="tx1"/>
              </a:solidFill>
              <a:latin typeface="Arial" panose="020B0604020202020204" pitchFamily="34" charset="0"/>
              <a:cs typeface="Arial" panose="020B0604020202020204" pitchFamily="34" charset="0"/>
            </a:endParaRPr>
          </a:p>
        </p:txBody>
      </p:sp>
      <p:sp>
        <p:nvSpPr>
          <p:cNvPr id="4" name="3 Rectángulo"/>
          <p:cNvSpPr/>
          <p:nvPr/>
        </p:nvSpPr>
        <p:spPr>
          <a:xfrm>
            <a:off x="475013" y="1681507"/>
            <a:ext cx="8965870" cy="4893647"/>
          </a:xfrm>
          <a:prstGeom prst="rect">
            <a:avLst/>
          </a:prstGeom>
        </p:spPr>
        <p:txBody>
          <a:bodyPr wrap="square">
            <a:spAutoFit/>
          </a:bodyPr>
          <a:lstStyle/>
          <a:p>
            <a:pPr marL="511325" indent="-457200" algn="just">
              <a:buClr>
                <a:srgbClr val="CC0000"/>
              </a:buClr>
              <a:buFont typeface="+mj-lt"/>
              <a:buAutoNum type="arabicPeriod"/>
            </a:pPr>
            <a:r>
              <a:rPr lang="es-ES" sz="2400" dirty="0">
                <a:cs typeface="Arial" panose="020B0604020202020204" pitchFamily="34" charset="0"/>
              </a:rPr>
              <a:t>Ni el DL 997 ni su modificatoria, la ley 30048, plantean objetivos de desarrollo del sector. </a:t>
            </a:r>
            <a:endParaRPr lang="es-ES" sz="2400" dirty="0" smtClean="0">
              <a:cs typeface="Arial" panose="020B0604020202020204" pitchFamily="34" charset="0"/>
            </a:endParaRPr>
          </a:p>
          <a:p>
            <a:pPr marL="511325" indent="-457200" algn="just">
              <a:buClr>
                <a:srgbClr val="CC0000"/>
              </a:buClr>
              <a:buFont typeface="+mj-lt"/>
              <a:buAutoNum type="arabicPeriod"/>
            </a:pPr>
            <a:endParaRPr lang="es-ES" sz="2400" dirty="0" smtClean="0">
              <a:cs typeface="Arial" panose="020B0604020202020204" pitchFamily="34" charset="0"/>
            </a:endParaRPr>
          </a:p>
          <a:p>
            <a:pPr marL="511325" indent="-457200" algn="just">
              <a:buClr>
                <a:srgbClr val="CC0000"/>
              </a:buClr>
              <a:buFont typeface="+mj-lt"/>
              <a:buAutoNum type="arabicPeriod"/>
            </a:pPr>
            <a:r>
              <a:rPr lang="es-ES" sz="2400" dirty="0" smtClean="0">
                <a:cs typeface="Arial" panose="020B0604020202020204" pitchFamily="34" charset="0"/>
              </a:rPr>
              <a:t>El MINAGRI no tiene un mandato u objetivo social expreso.</a:t>
            </a:r>
          </a:p>
          <a:p>
            <a:pPr marL="511325" indent="-457200" algn="just">
              <a:buClr>
                <a:srgbClr val="CC0000"/>
              </a:buClr>
              <a:buFont typeface="+mj-lt"/>
              <a:buAutoNum type="arabicPeriod"/>
            </a:pPr>
            <a:endParaRPr lang="es-ES" sz="2400" dirty="0">
              <a:cs typeface="Arial" panose="020B0604020202020204" pitchFamily="34" charset="0"/>
            </a:endParaRPr>
          </a:p>
          <a:p>
            <a:pPr marL="511325" indent="-457200" algn="just">
              <a:buClr>
                <a:srgbClr val="CC0000"/>
              </a:buClr>
              <a:buFont typeface="+mj-lt"/>
              <a:buAutoNum type="arabicPeriod"/>
            </a:pPr>
            <a:r>
              <a:rPr lang="es-PE" sz="2400" dirty="0" smtClean="0">
                <a:cs typeface="Arial" panose="020B0604020202020204" pitchFamily="34" charset="0"/>
              </a:rPr>
              <a:t>¿Qué </a:t>
            </a:r>
            <a:r>
              <a:rPr lang="es-PE" sz="2400" dirty="0">
                <a:cs typeface="Arial" panose="020B0604020202020204" pitchFamily="34" charset="0"/>
              </a:rPr>
              <a:t>hace el </a:t>
            </a:r>
            <a:r>
              <a:rPr lang="es-PE" sz="2400" dirty="0" err="1">
                <a:cs typeface="Arial" panose="020B0604020202020204" pitchFamily="34" charset="0"/>
              </a:rPr>
              <a:t>Minagri</a:t>
            </a:r>
            <a:r>
              <a:rPr lang="es-PE" sz="2400" dirty="0">
                <a:cs typeface="Arial" panose="020B0604020202020204" pitchFamily="34" charset="0"/>
              </a:rPr>
              <a:t> que no debe hacer</a:t>
            </a:r>
            <a:r>
              <a:rPr lang="es-PE" sz="2400" dirty="0" smtClean="0">
                <a:cs typeface="Arial" panose="020B0604020202020204" pitchFamily="34" charset="0"/>
              </a:rPr>
              <a:t>?</a:t>
            </a:r>
          </a:p>
          <a:p>
            <a:pPr marL="511325" indent="-457200" algn="just">
              <a:buClr>
                <a:srgbClr val="CC0000"/>
              </a:buClr>
              <a:buFont typeface="+mj-lt"/>
              <a:buAutoNum type="arabicPeriod"/>
            </a:pPr>
            <a:endParaRPr lang="es-PE" sz="2400" dirty="0">
              <a:cs typeface="Arial" panose="020B0604020202020204" pitchFamily="34" charset="0"/>
            </a:endParaRPr>
          </a:p>
          <a:p>
            <a:pPr marL="781148" lvl="1" indent="-269875" algn="just">
              <a:buClr>
                <a:srgbClr val="CC0000"/>
              </a:buClr>
              <a:buFont typeface="Wingdings" pitchFamily="2" charset="2"/>
              <a:buChar char="§"/>
            </a:pPr>
            <a:r>
              <a:rPr lang="es-ES" sz="2400" dirty="0" smtClean="0">
                <a:cs typeface="Arial" panose="020B0604020202020204" pitchFamily="34" charset="0"/>
              </a:rPr>
              <a:t>Tampoco </a:t>
            </a:r>
            <a:r>
              <a:rPr lang="es-ES" sz="2400" dirty="0">
                <a:cs typeface="Arial" panose="020B0604020202020204" pitchFamily="34" charset="0"/>
              </a:rPr>
              <a:t>se han definido funciones o competencias en otras áreas comunes en otros países como en las áreas de alimentación, gestión de riesgos, y competitividad</a:t>
            </a:r>
            <a:r>
              <a:rPr lang="es-ES" sz="2400" dirty="0" smtClean="0">
                <a:cs typeface="Arial" panose="020B0604020202020204" pitchFamily="34" charset="0"/>
              </a:rPr>
              <a:t>.</a:t>
            </a:r>
          </a:p>
          <a:p>
            <a:pPr marL="781148" lvl="1" indent="-269875" algn="just">
              <a:buClr>
                <a:srgbClr val="CC0000"/>
              </a:buClr>
              <a:buFont typeface="Wingdings" pitchFamily="2" charset="2"/>
              <a:buChar char="§"/>
            </a:pPr>
            <a:endParaRPr lang="es-ES" sz="2400" dirty="0">
              <a:cs typeface="Arial" panose="020B0604020202020204" pitchFamily="34" charset="0"/>
            </a:endParaRPr>
          </a:p>
          <a:p>
            <a:pPr marL="781148" lvl="1" indent="-269875" algn="just">
              <a:buClr>
                <a:srgbClr val="CC0000"/>
              </a:buClr>
              <a:buFont typeface="Wingdings" pitchFamily="2" charset="2"/>
              <a:buChar char="§"/>
            </a:pPr>
            <a:r>
              <a:rPr lang="es-ES" sz="2400" dirty="0">
                <a:cs typeface="Arial" panose="020B0604020202020204" pitchFamily="34" charset="0"/>
              </a:rPr>
              <a:t>El tema de financiamiento figura como parte de las funciones compartidas del sector.</a:t>
            </a:r>
            <a:endParaRPr lang="es-PE" sz="2400" dirty="0">
              <a:cs typeface="Arial" panose="020B0604020202020204" pitchFamily="34" charset="0"/>
            </a:endParaRPr>
          </a:p>
        </p:txBody>
      </p:sp>
    </p:spTree>
    <p:extLst>
      <p:ext uri="{BB962C8B-B14F-4D97-AF65-F5344CB8AC3E}">
        <p14:creationId xmlns:p14="http://schemas.microsoft.com/office/powerpoint/2010/main" val="42920155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sz="quarter" idx="10"/>
          </p:nvPr>
        </p:nvSpPr>
        <p:spPr>
          <a:xfrm>
            <a:off x="381926" y="653139"/>
            <a:ext cx="8643181" cy="783771"/>
          </a:xfrm>
          <a:solidFill>
            <a:schemeClr val="bg1"/>
          </a:solidFill>
        </p:spPr>
        <p:txBody>
          <a:bodyPr/>
          <a:lstStyle/>
          <a:p>
            <a:pPr marL="0" indent="0">
              <a:buNone/>
            </a:pPr>
            <a:r>
              <a:rPr lang="es-MX" sz="3200" dirty="0" smtClean="0">
                <a:solidFill>
                  <a:schemeClr val="bg2"/>
                </a:solidFill>
              </a:rPr>
              <a:t>POLÍTICAS AGRARIAS (2)</a:t>
            </a:r>
            <a:endParaRPr lang="es-PE" sz="3200" dirty="0">
              <a:solidFill>
                <a:schemeClr val="bg2"/>
              </a:solidFill>
            </a:endParaRPr>
          </a:p>
        </p:txBody>
      </p:sp>
      <p:sp>
        <p:nvSpPr>
          <p:cNvPr id="3" name="2 Marcador de número de diapositiva"/>
          <p:cNvSpPr>
            <a:spLocks noGrp="1"/>
          </p:cNvSpPr>
          <p:nvPr>
            <p:ph type="sldNum" sz="quarter" idx="4"/>
          </p:nvPr>
        </p:nvSpPr>
        <p:spPr/>
        <p:txBody>
          <a:bodyPr/>
          <a:lstStyle/>
          <a:p>
            <a:pPr algn="r"/>
            <a:fld id="{9F2D3081-FE09-43A8-92B3-618D637CABED}" type="slidenum">
              <a:rPr lang="es-PE" smtClean="0"/>
              <a:pPr algn="r"/>
              <a:t>11</a:t>
            </a:fld>
            <a:endParaRPr lang="es-PE"/>
          </a:p>
        </p:txBody>
      </p:sp>
      <p:sp>
        <p:nvSpPr>
          <p:cNvPr id="5" name="Content Placeholder 2"/>
          <p:cNvSpPr txBox="1">
            <a:spLocks/>
          </p:cNvSpPr>
          <p:nvPr/>
        </p:nvSpPr>
        <p:spPr>
          <a:xfrm>
            <a:off x="475013" y="1787494"/>
            <a:ext cx="9060873" cy="3312368"/>
          </a:xfrm>
          <a:prstGeom prst="rect">
            <a:avLst/>
          </a:prstGeom>
        </p:spPr>
        <p:txBody>
          <a:bodyPr vert="horz" lIns="0" tIns="0" rIns="0" bIns="0" rtlCol="0">
            <a:noAutofit/>
          </a:bodyPr>
          <a:lstStyle>
            <a:lvl1pPr marL="0" indent="0" algn="ctr" defTabSz="914296"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148" indent="0" algn="ctr" defTabSz="914296"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296" indent="0" algn="ctr" defTabSz="914296"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3pPr>
            <a:lvl4pPr marL="1371445"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592"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5740"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888"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036"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184"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24000" indent="-269875" algn="just">
              <a:buClr>
                <a:srgbClr val="CC0000"/>
              </a:buClr>
              <a:buFont typeface="Wingdings" pitchFamily="2" charset="2"/>
              <a:buChar char="§"/>
            </a:pPr>
            <a:endParaRPr lang="es-PE" sz="2400" dirty="0" smtClean="0">
              <a:solidFill>
                <a:schemeClr val="tx1"/>
              </a:solidFill>
              <a:latin typeface="Arial" panose="020B0604020202020204" pitchFamily="34" charset="0"/>
              <a:cs typeface="Arial" panose="020B0604020202020204" pitchFamily="34" charset="0"/>
            </a:endParaRPr>
          </a:p>
        </p:txBody>
      </p:sp>
      <p:sp>
        <p:nvSpPr>
          <p:cNvPr id="6" name="5 Rectángulo"/>
          <p:cNvSpPr/>
          <p:nvPr/>
        </p:nvSpPr>
        <p:spPr>
          <a:xfrm>
            <a:off x="748145" y="1794420"/>
            <a:ext cx="8597736" cy="4524315"/>
          </a:xfrm>
          <a:prstGeom prst="rect">
            <a:avLst/>
          </a:prstGeom>
        </p:spPr>
        <p:txBody>
          <a:bodyPr wrap="square">
            <a:spAutoFit/>
          </a:bodyPr>
          <a:lstStyle/>
          <a:p>
            <a:pPr marL="511325" indent="-457200" algn="just">
              <a:buClr>
                <a:srgbClr val="CC0000"/>
              </a:buClr>
              <a:buFont typeface="+mj-lt"/>
              <a:buAutoNum type="arabicPeriod" startAt="4"/>
            </a:pPr>
            <a:r>
              <a:rPr lang="es-PE" sz="2400" dirty="0" smtClean="0">
                <a:cs typeface="Arial" panose="020B0604020202020204" pitchFamily="34" charset="0"/>
              </a:rPr>
              <a:t>¿Qué </a:t>
            </a:r>
            <a:r>
              <a:rPr lang="es-PE" sz="2400" dirty="0">
                <a:cs typeface="Arial" panose="020B0604020202020204" pitchFamily="34" charset="0"/>
              </a:rPr>
              <a:t>debe hacer?</a:t>
            </a:r>
          </a:p>
          <a:p>
            <a:pPr marL="324000" indent="-269875" algn="just">
              <a:buClr>
                <a:srgbClr val="CC0000"/>
              </a:buClr>
              <a:buFont typeface="Wingdings" pitchFamily="2" charset="2"/>
              <a:buChar char="§"/>
            </a:pPr>
            <a:endParaRPr lang="es-PE" sz="2400" dirty="0">
              <a:cs typeface="Arial" panose="020B0604020202020204" pitchFamily="34" charset="0"/>
            </a:endParaRPr>
          </a:p>
          <a:p>
            <a:pPr marL="781200" lvl="1" indent="-269875" algn="just">
              <a:buClr>
                <a:srgbClr val="CC0000"/>
              </a:buClr>
              <a:buFont typeface="Wingdings" pitchFamily="2" charset="2"/>
              <a:buChar char="§"/>
            </a:pPr>
            <a:r>
              <a:rPr lang="es-ES" sz="2400" dirty="0">
                <a:cs typeface="Arial" panose="020B0604020202020204" pitchFamily="34" charset="0"/>
              </a:rPr>
              <a:t>Foco en recursos naturales y en la actividad productiva como de servicios a la producción. </a:t>
            </a:r>
          </a:p>
          <a:p>
            <a:pPr marL="324000" indent="-269875" algn="just">
              <a:buClr>
                <a:srgbClr val="CC0000"/>
              </a:buClr>
              <a:buFont typeface="Wingdings" pitchFamily="2" charset="2"/>
              <a:buChar char="§"/>
            </a:pPr>
            <a:endParaRPr lang="es-ES" sz="2400" dirty="0">
              <a:cs typeface="Arial" panose="020B0604020202020204" pitchFamily="34" charset="0"/>
            </a:endParaRPr>
          </a:p>
          <a:p>
            <a:pPr marL="781200" lvl="1" indent="-269875" algn="just">
              <a:buClr>
                <a:srgbClr val="CC0000"/>
              </a:buClr>
              <a:buFont typeface="Wingdings" pitchFamily="2" charset="2"/>
              <a:buChar char="§"/>
            </a:pPr>
            <a:r>
              <a:rPr lang="es-ES" sz="2400" dirty="0">
                <a:cs typeface="Arial" panose="020B0604020202020204" pitchFamily="34" charset="0"/>
              </a:rPr>
              <a:t>Mandato técnico-normativo y rector sobre todos los niveles de gobierno en las áreas de competencia del Ministerio.</a:t>
            </a:r>
          </a:p>
          <a:p>
            <a:pPr marL="324000" indent="-269875" algn="just">
              <a:buClr>
                <a:srgbClr val="CC0000"/>
              </a:buClr>
              <a:buFont typeface="Wingdings" pitchFamily="2" charset="2"/>
              <a:buChar char="§"/>
            </a:pPr>
            <a:endParaRPr lang="es-ES" sz="2400" dirty="0">
              <a:cs typeface="Arial" panose="020B0604020202020204" pitchFamily="34" charset="0"/>
            </a:endParaRPr>
          </a:p>
          <a:p>
            <a:pPr marL="511325" indent="-457200" algn="just">
              <a:buClr>
                <a:srgbClr val="CC0000"/>
              </a:buClr>
              <a:buFont typeface="+mj-lt"/>
              <a:buAutoNum type="arabicPeriod" startAt="5"/>
            </a:pPr>
            <a:r>
              <a:rPr lang="es-ES" sz="2400" dirty="0">
                <a:cs typeface="Arial" panose="020B0604020202020204" pitchFamily="34" charset="0"/>
              </a:rPr>
              <a:t>Un vacío es que no tiene una función de coordinación o normativa respecto a otras intervenciones de naturaleza no agraria en el ámbito </a:t>
            </a:r>
            <a:r>
              <a:rPr lang="es-ES" sz="2400" dirty="0" smtClean="0">
                <a:cs typeface="Arial" panose="020B0604020202020204" pitchFamily="34" charset="0"/>
              </a:rPr>
              <a:t>rural.</a:t>
            </a:r>
            <a:endParaRPr lang="es-PE" sz="2400" dirty="0">
              <a:cs typeface="Arial" panose="020B0604020202020204" pitchFamily="34" charset="0"/>
            </a:endParaRPr>
          </a:p>
        </p:txBody>
      </p:sp>
    </p:spTree>
    <p:extLst>
      <p:ext uri="{BB962C8B-B14F-4D97-AF65-F5344CB8AC3E}">
        <p14:creationId xmlns:p14="http://schemas.microsoft.com/office/powerpoint/2010/main" val="9181749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sz="quarter" idx="10"/>
          </p:nvPr>
        </p:nvSpPr>
        <p:spPr>
          <a:xfrm>
            <a:off x="289955" y="676889"/>
            <a:ext cx="9430987" cy="783771"/>
          </a:xfrm>
          <a:solidFill>
            <a:schemeClr val="bg1"/>
          </a:solidFill>
        </p:spPr>
        <p:txBody>
          <a:bodyPr/>
          <a:lstStyle/>
          <a:p>
            <a:pPr marL="0" indent="0">
              <a:buNone/>
            </a:pPr>
            <a:r>
              <a:rPr lang="es-MX" sz="3200" dirty="0" smtClean="0">
                <a:solidFill>
                  <a:schemeClr val="bg2"/>
                </a:solidFill>
              </a:rPr>
              <a:t>INSTRUMENTOS DE POLÍTICAS AGRARIAS (1)</a:t>
            </a:r>
            <a:endParaRPr lang="es-PE" sz="3200" dirty="0">
              <a:solidFill>
                <a:schemeClr val="bg2"/>
              </a:solidFill>
            </a:endParaRPr>
          </a:p>
        </p:txBody>
      </p:sp>
      <p:sp>
        <p:nvSpPr>
          <p:cNvPr id="3" name="2 Marcador de número de diapositiva"/>
          <p:cNvSpPr>
            <a:spLocks noGrp="1"/>
          </p:cNvSpPr>
          <p:nvPr>
            <p:ph type="sldNum" sz="quarter" idx="4"/>
          </p:nvPr>
        </p:nvSpPr>
        <p:spPr/>
        <p:txBody>
          <a:bodyPr/>
          <a:lstStyle/>
          <a:p>
            <a:pPr algn="r"/>
            <a:fld id="{9F2D3081-FE09-43A8-92B3-618D637CABED}" type="slidenum">
              <a:rPr lang="es-PE" smtClean="0"/>
              <a:pPr algn="r"/>
              <a:t>12</a:t>
            </a:fld>
            <a:endParaRPr lang="es-PE"/>
          </a:p>
        </p:txBody>
      </p:sp>
      <p:sp>
        <p:nvSpPr>
          <p:cNvPr id="5" name="Content Placeholder 2"/>
          <p:cNvSpPr txBox="1">
            <a:spLocks/>
          </p:cNvSpPr>
          <p:nvPr/>
        </p:nvSpPr>
        <p:spPr>
          <a:xfrm>
            <a:off x="475013" y="1787494"/>
            <a:ext cx="9060873" cy="3312368"/>
          </a:xfrm>
          <a:prstGeom prst="rect">
            <a:avLst/>
          </a:prstGeom>
        </p:spPr>
        <p:txBody>
          <a:bodyPr vert="horz" lIns="0" tIns="0" rIns="0" bIns="0" rtlCol="0">
            <a:noAutofit/>
          </a:bodyPr>
          <a:lstStyle>
            <a:lvl1pPr marL="0" indent="0" algn="ctr" defTabSz="914296"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148" indent="0" algn="ctr" defTabSz="914296"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296" indent="0" algn="ctr" defTabSz="914296"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3pPr>
            <a:lvl4pPr marL="1371445"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592"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5740"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888"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036"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184"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24000" indent="-269875" algn="just">
              <a:buClr>
                <a:srgbClr val="CC0000"/>
              </a:buClr>
              <a:buFont typeface="Wingdings" pitchFamily="2" charset="2"/>
              <a:buChar char="§"/>
            </a:pPr>
            <a:endParaRPr lang="es-PE" sz="2400" dirty="0" smtClean="0">
              <a:solidFill>
                <a:schemeClr val="tx1"/>
              </a:solidFill>
              <a:latin typeface="Arial" panose="020B0604020202020204" pitchFamily="34" charset="0"/>
              <a:cs typeface="Arial" panose="020B0604020202020204" pitchFamily="34" charset="0"/>
            </a:endParaRPr>
          </a:p>
        </p:txBody>
      </p:sp>
      <p:sp>
        <p:nvSpPr>
          <p:cNvPr id="4" name="3 Rectángulo"/>
          <p:cNvSpPr/>
          <p:nvPr/>
        </p:nvSpPr>
        <p:spPr>
          <a:xfrm>
            <a:off x="475013" y="1997839"/>
            <a:ext cx="8823365" cy="3416320"/>
          </a:xfrm>
          <a:prstGeom prst="rect">
            <a:avLst/>
          </a:prstGeom>
        </p:spPr>
        <p:txBody>
          <a:bodyPr wrap="square">
            <a:spAutoFit/>
          </a:bodyPr>
          <a:lstStyle/>
          <a:p>
            <a:pPr marL="511325" indent="-457200" algn="just">
              <a:buClr>
                <a:srgbClr val="CC0000"/>
              </a:buClr>
              <a:buFont typeface="+mj-lt"/>
              <a:buAutoNum type="arabicPeriod"/>
            </a:pPr>
            <a:r>
              <a:rPr lang="es-PE" sz="2400" dirty="0">
                <a:cs typeface="Arial" panose="020B0604020202020204" pitchFamily="34" charset="0"/>
              </a:rPr>
              <a:t>En los 90s se eliminaron las que distorsionaron al sector como cuotas, presencia de empresas estatales, altos aranceles, subsidios indiscriminados.  </a:t>
            </a:r>
            <a:endParaRPr lang="es-PE" sz="2400" dirty="0" smtClean="0">
              <a:cs typeface="Arial" panose="020B0604020202020204" pitchFamily="34" charset="0"/>
            </a:endParaRPr>
          </a:p>
          <a:p>
            <a:pPr marL="54125" algn="just">
              <a:buClr>
                <a:srgbClr val="CC0000"/>
              </a:buClr>
            </a:pPr>
            <a:endParaRPr lang="es-PE" sz="2400" dirty="0">
              <a:cs typeface="Arial" panose="020B0604020202020204" pitchFamily="34" charset="0"/>
            </a:endParaRPr>
          </a:p>
          <a:p>
            <a:pPr marL="511325" indent="-457200" algn="just">
              <a:buClr>
                <a:srgbClr val="CC0000"/>
              </a:buClr>
              <a:buFont typeface="+mj-lt"/>
              <a:buAutoNum type="arabicPeriod" startAt="2"/>
            </a:pPr>
            <a:r>
              <a:rPr lang="es-PE" sz="2400" dirty="0">
                <a:cs typeface="Arial" panose="020B0604020202020204" pitchFamily="34" charset="0"/>
              </a:rPr>
              <a:t>90s y en década del 2000: </a:t>
            </a:r>
            <a:r>
              <a:rPr lang="es-PE" sz="2400" dirty="0" smtClean="0">
                <a:cs typeface="Arial" panose="020B0604020202020204" pitchFamily="34" charset="0"/>
              </a:rPr>
              <a:t>reformas </a:t>
            </a:r>
            <a:r>
              <a:rPr lang="es-PE" sz="2400" dirty="0">
                <a:cs typeface="Arial" panose="020B0604020202020204" pitchFamily="34" charset="0"/>
              </a:rPr>
              <a:t>en mercado de factores, comercio, y recursos naturales; y nuevas entidades para la provisión de bienes públicos con perfil más técnico y competencias más claras. Ley de promoción del sector agrario.</a:t>
            </a:r>
          </a:p>
        </p:txBody>
      </p:sp>
    </p:spTree>
    <p:extLst>
      <p:ext uri="{BB962C8B-B14F-4D97-AF65-F5344CB8AC3E}">
        <p14:creationId xmlns:p14="http://schemas.microsoft.com/office/powerpoint/2010/main" val="19203425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sz="quarter" idx="10"/>
          </p:nvPr>
        </p:nvSpPr>
        <p:spPr>
          <a:xfrm>
            <a:off x="289955" y="676889"/>
            <a:ext cx="9430987" cy="783771"/>
          </a:xfrm>
          <a:solidFill>
            <a:schemeClr val="bg1"/>
          </a:solidFill>
        </p:spPr>
        <p:txBody>
          <a:bodyPr/>
          <a:lstStyle/>
          <a:p>
            <a:pPr marL="0" indent="0">
              <a:buNone/>
            </a:pPr>
            <a:r>
              <a:rPr lang="es-MX" sz="3200" dirty="0" smtClean="0">
                <a:solidFill>
                  <a:schemeClr val="bg2"/>
                </a:solidFill>
              </a:rPr>
              <a:t>INSTRUMENTOS DE POLÍTICAS AGRARIAS (2)</a:t>
            </a:r>
            <a:endParaRPr lang="es-PE" sz="3200" dirty="0">
              <a:solidFill>
                <a:schemeClr val="bg2"/>
              </a:solidFill>
            </a:endParaRPr>
          </a:p>
        </p:txBody>
      </p:sp>
      <p:sp>
        <p:nvSpPr>
          <p:cNvPr id="3" name="2 Marcador de número de diapositiva"/>
          <p:cNvSpPr>
            <a:spLocks noGrp="1"/>
          </p:cNvSpPr>
          <p:nvPr>
            <p:ph type="sldNum" sz="quarter" idx="4"/>
          </p:nvPr>
        </p:nvSpPr>
        <p:spPr/>
        <p:txBody>
          <a:bodyPr/>
          <a:lstStyle/>
          <a:p>
            <a:pPr algn="r"/>
            <a:fld id="{9F2D3081-FE09-43A8-92B3-618D637CABED}" type="slidenum">
              <a:rPr lang="es-PE" smtClean="0"/>
              <a:pPr algn="r"/>
              <a:t>13</a:t>
            </a:fld>
            <a:endParaRPr lang="es-PE"/>
          </a:p>
        </p:txBody>
      </p:sp>
      <p:sp>
        <p:nvSpPr>
          <p:cNvPr id="5" name="Content Placeholder 2"/>
          <p:cNvSpPr txBox="1">
            <a:spLocks/>
          </p:cNvSpPr>
          <p:nvPr/>
        </p:nvSpPr>
        <p:spPr>
          <a:xfrm>
            <a:off x="475013" y="1787494"/>
            <a:ext cx="9060873" cy="3312368"/>
          </a:xfrm>
          <a:prstGeom prst="rect">
            <a:avLst/>
          </a:prstGeom>
        </p:spPr>
        <p:txBody>
          <a:bodyPr vert="horz" lIns="0" tIns="0" rIns="0" bIns="0" rtlCol="0">
            <a:noAutofit/>
          </a:bodyPr>
          <a:lstStyle>
            <a:lvl1pPr marL="0" indent="0" algn="ctr" defTabSz="914296"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148" indent="0" algn="ctr" defTabSz="914296"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296" indent="0" algn="ctr" defTabSz="914296"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3pPr>
            <a:lvl4pPr marL="1371445"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592"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5740"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888"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036"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184"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24000" indent="-269875" algn="just">
              <a:buClr>
                <a:srgbClr val="CC0000"/>
              </a:buClr>
              <a:buFont typeface="Wingdings" pitchFamily="2" charset="2"/>
              <a:buChar char="§"/>
            </a:pPr>
            <a:endParaRPr lang="es-PE" sz="2400" dirty="0" smtClean="0">
              <a:solidFill>
                <a:schemeClr val="tx1"/>
              </a:solidFill>
              <a:latin typeface="Arial" panose="020B0604020202020204" pitchFamily="34" charset="0"/>
              <a:cs typeface="Arial" panose="020B0604020202020204" pitchFamily="34" charset="0"/>
            </a:endParaRPr>
          </a:p>
        </p:txBody>
      </p:sp>
      <p:sp>
        <p:nvSpPr>
          <p:cNvPr id="7" name="6 Rectángulo"/>
          <p:cNvSpPr/>
          <p:nvPr/>
        </p:nvSpPr>
        <p:spPr>
          <a:xfrm>
            <a:off x="617516" y="2005004"/>
            <a:ext cx="8609611" cy="3416320"/>
          </a:xfrm>
          <a:prstGeom prst="rect">
            <a:avLst/>
          </a:prstGeom>
        </p:spPr>
        <p:txBody>
          <a:bodyPr wrap="square">
            <a:spAutoFit/>
          </a:bodyPr>
          <a:lstStyle/>
          <a:p>
            <a:pPr marL="511325" indent="-457200" algn="just">
              <a:buClr>
                <a:srgbClr val="CC0000"/>
              </a:buClr>
              <a:buFont typeface="+mj-lt"/>
              <a:buAutoNum type="arabicPeriod" startAt="3"/>
            </a:pPr>
            <a:r>
              <a:rPr lang="es-PE" sz="2400" dirty="0">
                <a:cs typeface="Arial" panose="020B0604020202020204" pitchFamily="34" charset="0"/>
              </a:rPr>
              <a:t>Desde 2010, el presupuesto sectorial es la política más importante seguido de la normativa técnica especializada</a:t>
            </a:r>
            <a:r>
              <a:rPr lang="es-PE" sz="2400" dirty="0" smtClean="0">
                <a:cs typeface="Arial" panose="020B0604020202020204" pitchFamily="34" charset="0"/>
              </a:rPr>
              <a:t>.</a:t>
            </a:r>
          </a:p>
          <a:p>
            <a:pPr marL="324000" indent="-269875" algn="just">
              <a:buClr>
                <a:srgbClr val="CC0000"/>
              </a:buClr>
              <a:buFont typeface="Wingdings" pitchFamily="2" charset="2"/>
              <a:buChar char="§"/>
            </a:pPr>
            <a:endParaRPr lang="es-PE" sz="2400" dirty="0">
              <a:cs typeface="Arial" panose="020B0604020202020204" pitchFamily="34" charset="0"/>
            </a:endParaRPr>
          </a:p>
          <a:p>
            <a:pPr marL="781148" lvl="1" indent="-269875" algn="just">
              <a:buClr>
                <a:srgbClr val="CC0000"/>
              </a:buClr>
              <a:buFont typeface="Wingdings" pitchFamily="2" charset="2"/>
              <a:buChar char="§"/>
            </a:pPr>
            <a:r>
              <a:rPr lang="es-PE" sz="2400" dirty="0">
                <a:cs typeface="Arial" panose="020B0604020202020204" pitchFamily="34" charset="0"/>
              </a:rPr>
              <a:t>Monto del presupuesto: 13% TCA en últimos 10 años; US$ 1228 millones en </a:t>
            </a:r>
            <a:r>
              <a:rPr lang="es-PE" sz="2400" dirty="0" smtClean="0">
                <a:cs typeface="Arial" panose="020B0604020202020204" pitchFamily="34" charset="0"/>
              </a:rPr>
              <a:t>2018.</a:t>
            </a:r>
          </a:p>
          <a:p>
            <a:pPr marL="511273" lvl="1" algn="just">
              <a:buClr>
                <a:srgbClr val="CC0000"/>
              </a:buClr>
            </a:pPr>
            <a:endParaRPr lang="es-PE" sz="2400" dirty="0">
              <a:cs typeface="Arial" panose="020B0604020202020204" pitchFamily="34" charset="0"/>
            </a:endParaRPr>
          </a:p>
          <a:p>
            <a:pPr marL="781148" lvl="1" indent="-269875" algn="just">
              <a:buClr>
                <a:srgbClr val="CC0000"/>
              </a:buClr>
              <a:buFont typeface="Wingdings" pitchFamily="2" charset="2"/>
              <a:buChar char="§"/>
            </a:pPr>
            <a:r>
              <a:rPr lang="es-PE" sz="2400" dirty="0">
                <a:cs typeface="Arial" panose="020B0604020202020204" pitchFamily="34" charset="0"/>
              </a:rPr>
              <a:t>Su asignación y ejecución (65-85</a:t>
            </a:r>
            <a:r>
              <a:rPr lang="es-PE" sz="2400" dirty="0" smtClean="0">
                <a:cs typeface="Arial" panose="020B0604020202020204" pitchFamily="34" charset="0"/>
              </a:rPr>
              <a:t>%).</a:t>
            </a:r>
          </a:p>
          <a:p>
            <a:pPr marL="511273" lvl="1" algn="just">
              <a:buClr>
                <a:srgbClr val="CC0000"/>
              </a:buClr>
            </a:pPr>
            <a:endParaRPr lang="es-PE" sz="2400" dirty="0">
              <a:cs typeface="Arial" panose="020B0604020202020204" pitchFamily="34" charset="0"/>
            </a:endParaRPr>
          </a:p>
          <a:p>
            <a:pPr marL="781148" lvl="1" indent="-269875" algn="just">
              <a:buClr>
                <a:srgbClr val="CC0000"/>
              </a:buClr>
              <a:buFont typeface="Wingdings" pitchFamily="2" charset="2"/>
              <a:buChar char="§"/>
            </a:pPr>
            <a:r>
              <a:rPr lang="es-PE" sz="2400" dirty="0">
                <a:cs typeface="Arial" panose="020B0604020202020204" pitchFamily="34" charset="0"/>
              </a:rPr>
              <a:t>Calidad del gasto (</a:t>
            </a:r>
            <a:r>
              <a:rPr lang="es-PE" sz="2400" dirty="0" err="1">
                <a:cs typeface="Arial" panose="020B0604020202020204" pitchFamily="34" charset="0"/>
              </a:rPr>
              <a:t>PPRs</a:t>
            </a:r>
            <a:r>
              <a:rPr lang="es-PE" sz="2400" dirty="0" smtClean="0">
                <a:cs typeface="Arial" panose="020B0604020202020204" pitchFamily="34" charset="0"/>
              </a:rPr>
              <a:t>).</a:t>
            </a:r>
            <a:endParaRPr lang="es-PE" sz="2400" dirty="0">
              <a:cs typeface="Arial" panose="020B0604020202020204" pitchFamily="34" charset="0"/>
            </a:endParaRPr>
          </a:p>
        </p:txBody>
      </p:sp>
    </p:spTree>
    <p:extLst>
      <p:ext uri="{BB962C8B-B14F-4D97-AF65-F5344CB8AC3E}">
        <p14:creationId xmlns:p14="http://schemas.microsoft.com/office/powerpoint/2010/main" val="35564636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sz="quarter" idx="10"/>
          </p:nvPr>
        </p:nvSpPr>
        <p:spPr>
          <a:xfrm>
            <a:off x="332509" y="356255"/>
            <a:ext cx="9573491" cy="997532"/>
          </a:xfrm>
          <a:solidFill>
            <a:schemeClr val="bg1"/>
          </a:solidFill>
        </p:spPr>
        <p:txBody>
          <a:bodyPr/>
          <a:lstStyle/>
          <a:p>
            <a:pPr marL="0" indent="0">
              <a:buNone/>
            </a:pPr>
            <a:r>
              <a:rPr lang="es-MX" sz="3200" dirty="0" smtClean="0">
                <a:solidFill>
                  <a:schemeClr val="bg2"/>
                </a:solidFill>
              </a:rPr>
              <a:t>EL RETORNO SOCIAL DE LA INVERSIÓN PUEDE SER ALTO</a:t>
            </a:r>
            <a:endParaRPr lang="es-PE" sz="3200" dirty="0">
              <a:solidFill>
                <a:schemeClr val="bg2"/>
              </a:solidFill>
            </a:endParaRPr>
          </a:p>
        </p:txBody>
      </p:sp>
      <p:sp>
        <p:nvSpPr>
          <p:cNvPr id="3" name="2 Marcador de número de diapositiva"/>
          <p:cNvSpPr>
            <a:spLocks noGrp="1"/>
          </p:cNvSpPr>
          <p:nvPr>
            <p:ph type="sldNum" sz="quarter" idx="4"/>
          </p:nvPr>
        </p:nvSpPr>
        <p:spPr/>
        <p:txBody>
          <a:bodyPr/>
          <a:lstStyle/>
          <a:p>
            <a:pPr algn="r"/>
            <a:fld id="{9F2D3081-FE09-43A8-92B3-618D637CABED}" type="slidenum">
              <a:rPr lang="es-PE" smtClean="0"/>
              <a:pPr algn="r"/>
              <a:t>14</a:t>
            </a:fld>
            <a:endParaRPr lang="es-PE"/>
          </a:p>
        </p:txBody>
      </p:sp>
      <p:sp>
        <p:nvSpPr>
          <p:cNvPr id="5" name="Content Placeholder 2"/>
          <p:cNvSpPr txBox="1">
            <a:spLocks/>
          </p:cNvSpPr>
          <p:nvPr/>
        </p:nvSpPr>
        <p:spPr>
          <a:xfrm>
            <a:off x="475013" y="1787494"/>
            <a:ext cx="9060873" cy="3312368"/>
          </a:xfrm>
          <a:prstGeom prst="rect">
            <a:avLst/>
          </a:prstGeom>
        </p:spPr>
        <p:txBody>
          <a:bodyPr vert="horz" lIns="0" tIns="0" rIns="0" bIns="0" rtlCol="0">
            <a:noAutofit/>
          </a:bodyPr>
          <a:lstStyle>
            <a:lvl1pPr marL="0" indent="0" algn="ctr" defTabSz="914296"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148" indent="0" algn="ctr" defTabSz="914296"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296" indent="0" algn="ctr" defTabSz="914296"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3pPr>
            <a:lvl4pPr marL="1371445"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592"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5740"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888"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036"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184"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24000" indent="-269875" algn="just">
              <a:buClr>
                <a:srgbClr val="CC0000"/>
              </a:buClr>
              <a:buFont typeface="Wingdings" pitchFamily="2" charset="2"/>
              <a:buChar char="§"/>
            </a:pPr>
            <a:endParaRPr lang="es-PE" sz="2400" dirty="0" smtClean="0">
              <a:solidFill>
                <a:schemeClr val="tx1"/>
              </a:solidFill>
              <a:latin typeface="Arial" panose="020B0604020202020204" pitchFamily="34" charset="0"/>
              <a:cs typeface="Arial" panose="020B0604020202020204" pitchFamily="34" charset="0"/>
            </a:endParaRPr>
          </a:p>
        </p:txBody>
      </p:sp>
      <p:pic>
        <p:nvPicPr>
          <p:cNvPr id="6" name="5 Imagen"/>
          <p:cNvPicPr/>
          <p:nvPr/>
        </p:nvPicPr>
        <p:blipFill rotWithShape="1">
          <a:blip r:embed="rId2" cstate="print">
            <a:extLst>
              <a:ext uri="{28A0092B-C50C-407E-A947-70E740481C1C}">
                <a14:useLocalDpi xmlns:a14="http://schemas.microsoft.com/office/drawing/2010/main" val="0"/>
              </a:ext>
            </a:extLst>
          </a:blip>
          <a:srcRect t="10946"/>
          <a:stretch/>
        </p:blipFill>
        <p:spPr bwMode="auto">
          <a:xfrm>
            <a:off x="308758" y="2481943"/>
            <a:ext cx="5213268" cy="3657599"/>
          </a:xfrm>
          <a:prstGeom prst="rect">
            <a:avLst/>
          </a:prstGeom>
          <a:noFill/>
          <a:ln>
            <a:noFill/>
          </a:ln>
          <a:extLst>
            <a:ext uri="{53640926-AAD7-44D8-BBD7-CCE9431645EC}">
              <a14:shadowObscured xmlns:a14="http://schemas.microsoft.com/office/drawing/2010/main"/>
            </a:ext>
          </a:extLst>
        </p:spPr>
      </p:pic>
      <p:graphicFrame>
        <p:nvGraphicFramePr>
          <p:cNvPr id="8" name="7 Tabla"/>
          <p:cNvGraphicFramePr>
            <a:graphicFrameLocks noGrp="1"/>
          </p:cNvGraphicFramePr>
          <p:nvPr>
            <p:extLst>
              <p:ext uri="{D42A27DB-BD31-4B8C-83A1-F6EECF244321}">
                <p14:modId xmlns:p14="http://schemas.microsoft.com/office/powerpoint/2010/main" val="2435015562"/>
              </p:ext>
            </p:extLst>
          </p:nvPr>
        </p:nvGraphicFramePr>
        <p:xfrm>
          <a:off x="5879538" y="2572319"/>
          <a:ext cx="3561345" cy="3663072"/>
        </p:xfrm>
        <a:graphic>
          <a:graphicData uri="http://schemas.openxmlformats.org/drawingml/2006/table">
            <a:tbl>
              <a:tblPr firstRow="1" bandRow="1">
                <a:tableStyleId>{5C22544A-7EE6-4342-B048-85BDC9FD1C3A}</a:tableStyleId>
              </a:tblPr>
              <a:tblGrid>
                <a:gridCol w="1087292">
                  <a:extLst>
                    <a:ext uri="{9D8B030D-6E8A-4147-A177-3AD203B41FA5}">
                      <a16:colId xmlns:a16="http://schemas.microsoft.com/office/drawing/2014/main" val="20000"/>
                    </a:ext>
                  </a:extLst>
                </a:gridCol>
                <a:gridCol w="2474053">
                  <a:extLst>
                    <a:ext uri="{9D8B030D-6E8A-4147-A177-3AD203B41FA5}">
                      <a16:colId xmlns:a16="http://schemas.microsoft.com/office/drawing/2014/main" val="20001"/>
                    </a:ext>
                  </a:extLst>
                </a:gridCol>
              </a:tblGrid>
              <a:tr h="657163">
                <a:tc>
                  <a:txBody>
                    <a:bodyPr/>
                    <a:lstStyle/>
                    <a:p>
                      <a:pPr algn="ctr"/>
                      <a:r>
                        <a:rPr lang="es-PE" dirty="0" smtClean="0"/>
                        <a:t>Ranking</a:t>
                      </a:r>
                      <a:endParaRPr lang="es-PE" dirty="0"/>
                    </a:p>
                  </a:txBody>
                  <a:tcPr>
                    <a:solidFill>
                      <a:srgbClr val="C00000"/>
                    </a:solidFill>
                  </a:tcPr>
                </a:tc>
                <a:tc>
                  <a:txBody>
                    <a:bodyPr/>
                    <a:lstStyle/>
                    <a:p>
                      <a:pPr algn="ctr"/>
                      <a:r>
                        <a:rPr lang="es-PE" dirty="0" smtClean="0"/>
                        <a:t>Intervención</a:t>
                      </a:r>
                      <a:endParaRPr lang="es-PE" dirty="0"/>
                    </a:p>
                  </a:txBody>
                  <a:tcPr>
                    <a:solidFill>
                      <a:srgbClr val="C00000"/>
                    </a:solidFill>
                  </a:tcPr>
                </a:tc>
                <a:extLst>
                  <a:ext uri="{0D108BD9-81ED-4DB2-BD59-A6C34878D82A}">
                    <a16:rowId xmlns:a16="http://schemas.microsoft.com/office/drawing/2014/main" val="10000"/>
                  </a:ext>
                </a:extLst>
              </a:tr>
              <a:tr h="678755">
                <a:tc>
                  <a:txBody>
                    <a:bodyPr/>
                    <a:lstStyle/>
                    <a:p>
                      <a:r>
                        <a:rPr lang="es-PE" dirty="0" smtClean="0"/>
                        <a:t>1</a:t>
                      </a:r>
                      <a:endParaRPr lang="es-PE" dirty="0"/>
                    </a:p>
                  </a:txBody>
                  <a:tcPr/>
                </a:tc>
                <a:tc>
                  <a:txBody>
                    <a:bodyPr/>
                    <a:lstStyle/>
                    <a:p>
                      <a:r>
                        <a:rPr lang="es-PE" dirty="0" smtClean="0"/>
                        <a:t>Investigación y Desarrollo</a:t>
                      </a:r>
                      <a:endParaRPr lang="es-PE" dirty="0"/>
                    </a:p>
                  </a:txBody>
                  <a:tcPr/>
                </a:tc>
                <a:extLst>
                  <a:ext uri="{0D108BD9-81ED-4DB2-BD59-A6C34878D82A}">
                    <a16:rowId xmlns:a16="http://schemas.microsoft.com/office/drawing/2014/main" val="10001"/>
                  </a:ext>
                </a:extLst>
              </a:tr>
              <a:tr h="387859">
                <a:tc>
                  <a:txBody>
                    <a:bodyPr/>
                    <a:lstStyle/>
                    <a:p>
                      <a:r>
                        <a:rPr lang="es-PE" dirty="0" smtClean="0"/>
                        <a:t>2</a:t>
                      </a:r>
                      <a:endParaRPr lang="es-PE" dirty="0"/>
                    </a:p>
                  </a:txBody>
                  <a:tcPr/>
                </a:tc>
                <a:tc>
                  <a:txBody>
                    <a:bodyPr/>
                    <a:lstStyle/>
                    <a:p>
                      <a:r>
                        <a:rPr lang="es-PE" dirty="0" smtClean="0"/>
                        <a:t>Sanidad</a:t>
                      </a:r>
                      <a:endParaRPr lang="es-PE" dirty="0"/>
                    </a:p>
                  </a:txBody>
                  <a:tcPr/>
                </a:tc>
                <a:extLst>
                  <a:ext uri="{0D108BD9-81ED-4DB2-BD59-A6C34878D82A}">
                    <a16:rowId xmlns:a16="http://schemas.microsoft.com/office/drawing/2014/main" val="10002"/>
                  </a:ext>
                </a:extLst>
              </a:tr>
              <a:tr h="387859">
                <a:tc>
                  <a:txBody>
                    <a:bodyPr/>
                    <a:lstStyle/>
                    <a:p>
                      <a:r>
                        <a:rPr lang="es-PE" dirty="0" smtClean="0"/>
                        <a:t>3</a:t>
                      </a:r>
                      <a:endParaRPr lang="es-PE" dirty="0"/>
                    </a:p>
                  </a:txBody>
                  <a:tcPr/>
                </a:tc>
                <a:tc>
                  <a:txBody>
                    <a:bodyPr/>
                    <a:lstStyle/>
                    <a:p>
                      <a:r>
                        <a:rPr lang="es-PE" dirty="0" smtClean="0"/>
                        <a:t>Educación</a:t>
                      </a:r>
                      <a:endParaRPr lang="es-PE" dirty="0"/>
                    </a:p>
                  </a:txBody>
                  <a:tcPr/>
                </a:tc>
                <a:extLst>
                  <a:ext uri="{0D108BD9-81ED-4DB2-BD59-A6C34878D82A}">
                    <a16:rowId xmlns:a16="http://schemas.microsoft.com/office/drawing/2014/main" val="10003"/>
                  </a:ext>
                </a:extLst>
              </a:tr>
              <a:tr h="387859">
                <a:tc>
                  <a:txBody>
                    <a:bodyPr/>
                    <a:lstStyle/>
                    <a:p>
                      <a:r>
                        <a:rPr lang="es-PE" dirty="0" smtClean="0"/>
                        <a:t>4</a:t>
                      </a:r>
                      <a:endParaRPr lang="es-PE" dirty="0"/>
                    </a:p>
                  </a:txBody>
                  <a:tcPr/>
                </a:tc>
                <a:tc>
                  <a:txBody>
                    <a:bodyPr/>
                    <a:lstStyle/>
                    <a:p>
                      <a:r>
                        <a:rPr lang="es-PE" dirty="0" smtClean="0"/>
                        <a:t>Caminos</a:t>
                      </a:r>
                      <a:endParaRPr lang="es-PE" dirty="0"/>
                    </a:p>
                  </a:txBody>
                  <a:tcPr/>
                </a:tc>
                <a:extLst>
                  <a:ext uri="{0D108BD9-81ED-4DB2-BD59-A6C34878D82A}">
                    <a16:rowId xmlns:a16="http://schemas.microsoft.com/office/drawing/2014/main" val="10004"/>
                  </a:ext>
                </a:extLst>
              </a:tr>
              <a:tr h="387859">
                <a:tc>
                  <a:txBody>
                    <a:bodyPr/>
                    <a:lstStyle/>
                    <a:p>
                      <a:r>
                        <a:rPr lang="es-PE" dirty="0" smtClean="0"/>
                        <a:t>5</a:t>
                      </a:r>
                      <a:endParaRPr lang="es-PE" dirty="0"/>
                    </a:p>
                  </a:txBody>
                  <a:tcPr/>
                </a:tc>
                <a:tc>
                  <a:txBody>
                    <a:bodyPr/>
                    <a:lstStyle/>
                    <a:p>
                      <a:r>
                        <a:rPr lang="es-PE" dirty="0" smtClean="0"/>
                        <a:t>Irrigación</a:t>
                      </a:r>
                      <a:endParaRPr lang="es-PE" dirty="0"/>
                    </a:p>
                  </a:txBody>
                  <a:tcPr/>
                </a:tc>
                <a:extLst>
                  <a:ext uri="{0D108BD9-81ED-4DB2-BD59-A6C34878D82A}">
                    <a16:rowId xmlns:a16="http://schemas.microsoft.com/office/drawing/2014/main" val="10005"/>
                  </a:ext>
                </a:extLst>
              </a:tr>
              <a:tr h="387859">
                <a:tc>
                  <a:txBody>
                    <a:bodyPr/>
                    <a:lstStyle/>
                    <a:p>
                      <a:r>
                        <a:rPr lang="es-PE" dirty="0" smtClean="0"/>
                        <a:t>6</a:t>
                      </a:r>
                      <a:endParaRPr lang="es-PE" dirty="0"/>
                    </a:p>
                  </a:txBody>
                  <a:tcPr/>
                </a:tc>
                <a:tc>
                  <a:txBody>
                    <a:bodyPr/>
                    <a:lstStyle/>
                    <a:p>
                      <a:r>
                        <a:rPr lang="es-PE" dirty="0" smtClean="0"/>
                        <a:t>Telecomunicaciones</a:t>
                      </a:r>
                      <a:endParaRPr lang="es-PE" dirty="0"/>
                    </a:p>
                  </a:txBody>
                  <a:tcPr/>
                </a:tc>
                <a:extLst>
                  <a:ext uri="{0D108BD9-81ED-4DB2-BD59-A6C34878D82A}">
                    <a16:rowId xmlns:a16="http://schemas.microsoft.com/office/drawing/2014/main" val="10006"/>
                  </a:ext>
                </a:extLst>
              </a:tr>
              <a:tr h="387859">
                <a:tc>
                  <a:txBody>
                    <a:bodyPr/>
                    <a:lstStyle/>
                    <a:p>
                      <a:r>
                        <a:rPr lang="es-PE" dirty="0" smtClean="0"/>
                        <a:t>7</a:t>
                      </a:r>
                      <a:endParaRPr lang="es-PE" dirty="0"/>
                    </a:p>
                  </a:txBody>
                  <a:tcPr/>
                </a:tc>
                <a:tc>
                  <a:txBody>
                    <a:bodyPr/>
                    <a:lstStyle/>
                    <a:p>
                      <a:r>
                        <a:rPr lang="es-PE" dirty="0" smtClean="0"/>
                        <a:t>Energía</a:t>
                      </a:r>
                      <a:endParaRPr lang="es-PE" dirty="0"/>
                    </a:p>
                  </a:txBody>
                  <a:tcPr/>
                </a:tc>
                <a:extLst>
                  <a:ext uri="{0D108BD9-81ED-4DB2-BD59-A6C34878D82A}">
                    <a16:rowId xmlns:a16="http://schemas.microsoft.com/office/drawing/2014/main" val="10007"/>
                  </a:ext>
                </a:extLst>
              </a:tr>
            </a:tbl>
          </a:graphicData>
        </a:graphic>
      </p:graphicFrame>
      <p:sp>
        <p:nvSpPr>
          <p:cNvPr id="9" name="2 Marcador de texto"/>
          <p:cNvSpPr txBox="1">
            <a:spLocks/>
          </p:cNvSpPr>
          <p:nvPr/>
        </p:nvSpPr>
        <p:spPr>
          <a:xfrm>
            <a:off x="141850" y="1781814"/>
            <a:ext cx="7980872" cy="421491"/>
          </a:xfrm>
          <a:prstGeom prst="rect">
            <a:avLst/>
          </a:prstGeom>
        </p:spPr>
        <p:txBody>
          <a:bodyPr/>
          <a:lstStyle>
            <a:lvl1pPr marL="342900" indent="-342900" algn="l" defTabSz="914400" rtl="0" eaLnBrk="1" latinLnBrk="0" hangingPunct="1">
              <a:spcBef>
                <a:spcPct val="20000"/>
              </a:spcBef>
              <a:buFont typeface="Arial" pitchFamily="34" charset="0"/>
              <a:buChar char="•"/>
              <a:defRPr lang="en-US" sz="2000" b="1" kern="1200" baseline="0" smtClean="0">
                <a:solidFill>
                  <a:schemeClr val="tx1"/>
                </a:solidFill>
                <a:latin typeface="+mn-lt"/>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lang="es-PE"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buClr>
                <a:schemeClr val="bg2"/>
              </a:buClr>
              <a:buFont typeface="Wingdings" panose="05000000000000000000" pitchFamily="2" charset="2"/>
              <a:buChar char="§"/>
            </a:pPr>
            <a:r>
              <a:rPr lang="es-MX" sz="2400" dirty="0" smtClean="0"/>
              <a:t>Rentabilidad promedio en el sector Agrícola (en %)</a:t>
            </a:r>
            <a:endParaRPr lang="es-PE" sz="2400" dirty="0" smtClean="0"/>
          </a:p>
          <a:p>
            <a:pPr fontAlgn="auto">
              <a:spcAft>
                <a:spcPts val="0"/>
              </a:spcAft>
            </a:pPr>
            <a:endParaRPr lang="es-PE" sz="2400" dirty="0"/>
          </a:p>
        </p:txBody>
      </p:sp>
      <p:sp>
        <p:nvSpPr>
          <p:cNvPr id="10" name="9 CuadroTexto"/>
          <p:cNvSpPr txBox="1"/>
          <p:nvPr/>
        </p:nvSpPr>
        <p:spPr>
          <a:xfrm>
            <a:off x="872295" y="6235388"/>
            <a:ext cx="1314784" cy="215444"/>
          </a:xfrm>
          <a:prstGeom prst="rect">
            <a:avLst/>
          </a:prstGeom>
          <a:noFill/>
        </p:spPr>
        <p:txBody>
          <a:bodyPr wrap="none" rtlCol="0">
            <a:spAutoFit/>
          </a:bodyPr>
          <a:lstStyle/>
          <a:p>
            <a:r>
              <a:rPr lang="es-PE" sz="800" b="1" dirty="0" smtClean="0"/>
              <a:t>Fuente: Banco Mundial</a:t>
            </a:r>
            <a:endParaRPr lang="es-PE" sz="800" b="1" dirty="0"/>
          </a:p>
        </p:txBody>
      </p:sp>
    </p:spTree>
    <p:extLst>
      <p:ext uri="{BB962C8B-B14F-4D97-AF65-F5344CB8AC3E}">
        <p14:creationId xmlns:p14="http://schemas.microsoft.com/office/powerpoint/2010/main" val="22926314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sz="quarter" idx="10"/>
          </p:nvPr>
        </p:nvSpPr>
        <p:spPr>
          <a:xfrm>
            <a:off x="289955" y="83128"/>
            <a:ext cx="9616045" cy="1389413"/>
          </a:xfrm>
          <a:solidFill>
            <a:schemeClr val="bg1"/>
          </a:solidFill>
        </p:spPr>
        <p:txBody>
          <a:bodyPr/>
          <a:lstStyle/>
          <a:p>
            <a:pPr marL="0" indent="0">
              <a:buNone/>
            </a:pPr>
            <a:r>
              <a:rPr lang="es-MX" sz="2600" dirty="0" smtClean="0">
                <a:solidFill>
                  <a:schemeClr val="bg2"/>
                </a:solidFill>
              </a:rPr>
              <a:t>PRESUPUESTO Y EJECUCIÓN </a:t>
            </a:r>
            <a:r>
              <a:rPr lang="es-MX" sz="2600" dirty="0">
                <a:solidFill>
                  <a:schemeClr val="bg2"/>
                </a:solidFill>
              </a:rPr>
              <a:t>DE LOS PLIEGOS Y UNIDADES EJECUTORAS DEL SECTOR </a:t>
            </a:r>
            <a:r>
              <a:rPr lang="es-MX" sz="2600" dirty="0" smtClean="0">
                <a:solidFill>
                  <a:schemeClr val="bg2"/>
                </a:solidFill>
              </a:rPr>
              <a:t>AGRICULTURA </a:t>
            </a:r>
            <a:r>
              <a:rPr lang="es-MX" sz="2600" dirty="0">
                <a:solidFill>
                  <a:schemeClr val="bg2"/>
                </a:solidFill>
              </a:rPr>
              <a:t>PARA EL AÑO 2016</a:t>
            </a:r>
            <a:endParaRPr lang="es-PE" sz="2600" dirty="0">
              <a:solidFill>
                <a:schemeClr val="bg2"/>
              </a:solidFill>
            </a:endParaRPr>
          </a:p>
          <a:p>
            <a:pPr marL="0" indent="0">
              <a:buNone/>
            </a:pPr>
            <a:endParaRPr lang="es-PE" sz="2800" dirty="0">
              <a:solidFill>
                <a:schemeClr val="bg2"/>
              </a:solidFill>
            </a:endParaRPr>
          </a:p>
        </p:txBody>
      </p:sp>
      <p:sp>
        <p:nvSpPr>
          <p:cNvPr id="3" name="2 Marcador de número de diapositiva"/>
          <p:cNvSpPr>
            <a:spLocks noGrp="1"/>
          </p:cNvSpPr>
          <p:nvPr>
            <p:ph type="sldNum" sz="quarter" idx="4"/>
          </p:nvPr>
        </p:nvSpPr>
        <p:spPr/>
        <p:txBody>
          <a:bodyPr/>
          <a:lstStyle/>
          <a:p>
            <a:pPr algn="r"/>
            <a:fld id="{9F2D3081-FE09-43A8-92B3-618D637CABED}" type="slidenum">
              <a:rPr lang="es-PE" smtClean="0"/>
              <a:pPr algn="r"/>
              <a:t>15</a:t>
            </a:fld>
            <a:endParaRPr lang="es-PE"/>
          </a:p>
        </p:txBody>
      </p:sp>
      <p:sp>
        <p:nvSpPr>
          <p:cNvPr id="5" name="Content Placeholder 2"/>
          <p:cNvSpPr txBox="1">
            <a:spLocks/>
          </p:cNvSpPr>
          <p:nvPr/>
        </p:nvSpPr>
        <p:spPr>
          <a:xfrm>
            <a:off x="475013" y="1787494"/>
            <a:ext cx="9060873" cy="3312368"/>
          </a:xfrm>
          <a:prstGeom prst="rect">
            <a:avLst/>
          </a:prstGeom>
        </p:spPr>
        <p:txBody>
          <a:bodyPr vert="horz" lIns="0" tIns="0" rIns="0" bIns="0" rtlCol="0">
            <a:noAutofit/>
          </a:bodyPr>
          <a:lstStyle>
            <a:lvl1pPr marL="0" indent="0" algn="ctr" defTabSz="914296"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148" indent="0" algn="ctr" defTabSz="914296"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296" indent="0" algn="ctr" defTabSz="914296"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3pPr>
            <a:lvl4pPr marL="1371445"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592"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5740"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888"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036"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184"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24000" indent="-269875" algn="just">
              <a:buClr>
                <a:srgbClr val="CC0000"/>
              </a:buClr>
              <a:buFont typeface="Wingdings" pitchFamily="2" charset="2"/>
              <a:buChar char="§"/>
            </a:pPr>
            <a:endParaRPr lang="es-PE" sz="2400" dirty="0" smtClean="0">
              <a:solidFill>
                <a:schemeClr val="tx1"/>
              </a:solidFill>
              <a:latin typeface="Arial" panose="020B0604020202020204" pitchFamily="34" charset="0"/>
              <a:cs typeface="Arial" panose="020B0604020202020204" pitchFamily="34" charset="0"/>
            </a:endParaRPr>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5018" y="1691873"/>
            <a:ext cx="8804046" cy="4461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7 CuadroTexto"/>
          <p:cNvSpPr txBox="1"/>
          <p:nvPr/>
        </p:nvSpPr>
        <p:spPr>
          <a:xfrm>
            <a:off x="1006701" y="6328066"/>
            <a:ext cx="2913639" cy="197427"/>
          </a:xfrm>
          <a:prstGeom prst="rect">
            <a:avLst/>
          </a:prstGeom>
          <a:noFill/>
        </p:spPr>
        <p:txBody>
          <a:bodyPr wrap="square" lIns="72000" tIns="36000" rIns="72000" bIns="36000" rtlCol="0">
            <a:noAutofit/>
          </a:bodyPr>
          <a:lstStyle/>
          <a:p>
            <a:pPr>
              <a:buClr>
                <a:srgbClr val="C00000"/>
              </a:buClr>
            </a:pPr>
            <a:r>
              <a:rPr lang="es-MX" sz="900" dirty="0" smtClean="0"/>
              <a:t>Fuente: SIAF. Elaboración propia.</a:t>
            </a:r>
            <a:endParaRPr lang="es-PE" sz="900" dirty="0" err="1" smtClean="0"/>
          </a:p>
        </p:txBody>
      </p:sp>
      <p:sp>
        <p:nvSpPr>
          <p:cNvPr id="21" name="20 Cerrar llave"/>
          <p:cNvSpPr/>
          <p:nvPr/>
        </p:nvSpPr>
        <p:spPr>
          <a:xfrm rot="10800000" flipH="1">
            <a:off x="2173183" y="2564766"/>
            <a:ext cx="339436" cy="2715244"/>
          </a:xfrm>
          <a:prstGeom prst="rightBrac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PE"/>
          </a:p>
        </p:txBody>
      </p:sp>
      <p:sp>
        <p:nvSpPr>
          <p:cNvPr id="23" name="22 Cerrar llave"/>
          <p:cNvSpPr/>
          <p:nvPr/>
        </p:nvSpPr>
        <p:spPr>
          <a:xfrm rot="10800000" flipH="1">
            <a:off x="3576941" y="5011385"/>
            <a:ext cx="169717" cy="347478"/>
          </a:xfrm>
          <a:prstGeom prst="rightBrac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PE"/>
          </a:p>
        </p:txBody>
      </p:sp>
      <p:sp>
        <p:nvSpPr>
          <p:cNvPr id="24" name="23 Cerrar llave"/>
          <p:cNvSpPr/>
          <p:nvPr/>
        </p:nvSpPr>
        <p:spPr>
          <a:xfrm rot="10800000" flipH="1">
            <a:off x="4940128" y="5011387"/>
            <a:ext cx="169717" cy="347476"/>
          </a:xfrm>
          <a:prstGeom prst="rightBrac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PE"/>
          </a:p>
        </p:txBody>
      </p:sp>
      <p:sp>
        <p:nvSpPr>
          <p:cNvPr id="25" name="24 Cerrar llave"/>
          <p:cNvSpPr/>
          <p:nvPr/>
        </p:nvSpPr>
        <p:spPr>
          <a:xfrm rot="10800000" flipH="1">
            <a:off x="6339437" y="5099862"/>
            <a:ext cx="169717" cy="259002"/>
          </a:xfrm>
          <a:prstGeom prst="rightBrac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PE"/>
          </a:p>
        </p:txBody>
      </p:sp>
      <p:sp>
        <p:nvSpPr>
          <p:cNvPr id="26" name="25 Cerrar llave"/>
          <p:cNvSpPr/>
          <p:nvPr/>
        </p:nvSpPr>
        <p:spPr>
          <a:xfrm rot="10800000" flipH="1">
            <a:off x="7643744" y="5122761"/>
            <a:ext cx="169717" cy="259002"/>
          </a:xfrm>
          <a:prstGeom prst="rightBrac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PE"/>
          </a:p>
        </p:txBody>
      </p:sp>
      <p:sp>
        <p:nvSpPr>
          <p:cNvPr id="27" name="26 Cerrar llave"/>
          <p:cNvSpPr/>
          <p:nvPr/>
        </p:nvSpPr>
        <p:spPr>
          <a:xfrm rot="10800000" flipH="1">
            <a:off x="9019302" y="5099861"/>
            <a:ext cx="169717" cy="259002"/>
          </a:xfrm>
          <a:prstGeom prst="rightBrac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PE"/>
          </a:p>
        </p:txBody>
      </p:sp>
      <p:sp>
        <p:nvSpPr>
          <p:cNvPr id="29" name="28 CuadroTexto"/>
          <p:cNvSpPr txBox="1"/>
          <p:nvPr/>
        </p:nvSpPr>
        <p:spPr>
          <a:xfrm>
            <a:off x="2583871" y="3782921"/>
            <a:ext cx="467818" cy="285501"/>
          </a:xfrm>
          <a:prstGeom prst="rect">
            <a:avLst/>
          </a:prstGeom>
          <a:noFill/>
        </p:spPr>
        <p:txBody>
          <a:bodyPr wrap="square" lIns="72000" tIns="36000" rIns="72000" bIns="36000" rtlCol="0">
            <a:noAutofit/>
          </a:bodyPr>
          <a:lstStyle/>
          <a:p>
            <a:pPr>
              <a:buClr>
                <a:srgbClr val="C00000"/>
              </a:buClr>
            </a:pPr>
            <a:r>
              <a:rPr lang="es-MX" sz="900" dirty="0" smtClean="0"/>
              <a:t>84%</a:t>
            </a:r>
            <a:endParaRPr lang="es-PE" sz="900" dirty="0" err="1" smtClean="0"/>
          </a:p>
        </p:txBody>
      </p:sp>
      <p:sp>
        <p:nvSpPr>
          <p:cNvPr id="30" name="29 CuadroTexto"/>
          <p:cNvSpPr txBox="1"/>
          <p:nvPr/>
        </p:nvSpPr>
        <p:spPr>
          <a:xfrm>
            <a:off x="3772876" y="5015976"/>
            <a:ext cx="467818" cy="285501"/>
          </a:xfrm>
          <a:prstGeom prst="rect">
            <a:avLst/>
          </a:prstGeom>
          <a:noFill/>
        </p:spPr>
        <p:txBody>
          <a:bodyPr wrap="square" lIns="72000" tIns="36000" rIns="72000" bIns="36000" rtlCol="0">
            <a:noAutofit/>
          </a:bodyPr>
          <a:lstStyle/>
          <a:p>
            <a:pPr>
              <a:buClr>
                <a:srgbClr val="C00000"/>
              </a:buClr>
            </a:pPr>
            <a:r>
              <a:rPr lang="es-MX" sz="900" dirty="0" smtClean="0"/>
              <a:t>81%</a:t>
            </a:r>
            <a:endParaRPr lang="es-PE" sz="900" dirty="0" err="1" smtClean="0"/>
          </a:p>
        </p:txBody>
      </p:sp>
      <p:sp>
        <p:nvSpPr>
          <p:cNvPr id="31" name="30 CuadroTexto"/>
          <p:cNvSpPr txBox="1"/>
          <p:nvPr/>
        </p:nvSpPr>
        <p:spPr>
          <a:xfrm>
            <a:off x="5087319" y="5042373"/>
            <a:ext cx="467818" cy="285501"/>
          </a:xfrm>
          <a:prstGeom prst="rect">
            <a:avLst/>
          </a:prstGeom>
          <a:noFill/>
        </p:spPr>
        <p:txBody>
          <a:bodyPr wrap="square" lIns="72000" tIns="36000" rIns="72000" bIns="36000" rtlCol="0">
            <a:noAutofit/>
          </a:bodyPr>
          <a:lstStyle/>
          <a:p>
            <a:pPr>
              <a:buClr>
                <a:srgbClr val="C00000"/>
              </a:buClr>
            </a:pPr>
            <a:r>
              <a:rPr lang="es-MX" sz="900" dirty="0" smtClean="0"/>
              <a:t>90%</a:t>
            </a:r>
            <a:endParaRPr lang="es-PE" sz="900" dirty="0" err="1" smtClean="0"/>
          </a:p>
        </p:txBody>
      </p:sp>
      <p:sp>
        <p:nvSpPr>
          <p:cNvPr id="32" name="31 CuadroTexto"/>
          <p:cNvSpPr txBox="1"/>
          <p:nvPr/>
        </p:nvSpPr>
        <p:spPr>
          <a:xfrm>
            <a:off x="6509154" y="5099861"/>
            <a:ext cx="467818" cy="228012"/>
          </a:xfrm>
          <a:prstGeom prst="rect">
            <a:avLst/>
          </a:prstGeom>
          <a:noFill/>
        </p:spPr>
        <p:txBody>
          <a:bodyPr wrap="square" lIns="72000" tIns="36000" rIns="72000" bIns="36000" rtlCol="0">
            <a:noAutofit/>
          </a:bodyPr>
          <a:lstStyle/>
          <a:p>
            <a:pPr>
              <a:buClr>
                <a:srgbClr val="C00000"/>
              </a:buClr>
            </a:pPr>
            <a:r>
              <a:rPr lang="es-MX" sz="900" dirty="0" smtClean="0"/>
              <a:t>76%</a:t>
            </a:r>
            <a:endParaRPr lang="es-PE" sz="900" dirty="0" err="1" smtClean="0"/>
          </a:p>
        </p:txBody>
      </p:sp>
      <p:sp>
        <p:nvSpPr>
          <p:cNvPr id="33" name="32 CuadroTexto"/>
          <p:cNvSpPr txBox="1"/>
          <p:nvPr/>
        </p:nvSpPr>
        <p:spPr>
          <a:xfrm>
            <a:off x="7813461" y="5086611"/>
            <a:ext cx="467818" cy="285501"/>
          </a:xfrm>
          <a:prstGeom prst="rect">
            <a:avLst/>
          </a:prstGeom>
          <a:noFill/>
        </p:spPr>
        <p:txBody>
          <a:bodyPr wrap="square" lIns="72000" tIns="36000" rIns="72000" bIns="36000" rtlCol="0">
            <a:noAutofit/>
          </a:bodyPr>
          <a:lstStyle/>
          <a:p>
            <a:pPr>
              <a:buClr>
                <a:srgbClr val="C00000"/>
              </a:buClr>
            </a:pPr>
            <a:r>
              <a:rPr lang="es-MX" sz="900" dirty="0" smtClean="0"/>
              <a:t>83%</a:t>
            </a:r>
            <a:endParaRPr lang="es-PE" sz="900" dirty="0" err="1" smtClean="0"/>
          </a:p>
        </p:txBody>
      </p:sp>
      <p:sp>
        <p:nvSpPr>
          <p:cNvPr id="34" name="33 CuadroTexto"/>
          <p:cNvSpPr txBox="1"/>
          <p:nvPr/>
        </p:nvSpPr>
        <p:spPr>
          <a:xfrm>
            <a:off x="9189019" y="4852084"/>
            <a:ext cx="467818" cy="285501"/>
          </a:xfrm>
          <a:prstGeom prst="rect">
            <a:avLst/>
          </a:prstGeom>
          <a:noFill/>
        </p:spPr>
        <p:txBody>
          <a:bodyPr wrap="square" lIns="72000" tIns="36000" rIns="72000" bIns="36000" rtlCol="0">
            <a:noAutofit/>
          </a:bodyPr>
          <a:lstStyle/>
          <a:p>
            <a:pPr>
              <a:buClr>
                <a:srgbClr val="C00000"/>
              </a:buClr>
            </a:pPr>
            <a:r>
              <a:rPr lang="es-MX" sz="900" dirty="0" smtClean="0"/>
              <a:t>95%</a:t>
            </a:r>
            <a:endParaRPr lang="es-PE" sz="900" dirty="0" err="1" smtClean="0"/>
          </a:p>
        </p:txBody>
      </p:sp>
    </p:spTree>
    <p:extLst>
      <p:ext uri="{BB962C8B-B14F-4D97-AF65-F5344CB8AC3E}">
        <p14:creationId xmlns:p14="http://schemas.microsoft.com/office/powerpoint/2010/main" val="22636282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sz="quarter" idx="10"/>
          </p:nvPr>
        </p:nvSpPr>
        <p:spPr>
          <a:xfrm>
            <a:off x="289955" y="83128"/>
            <a:ext cx="9616045" cy="1389413"/>
          </a:xfrm>
          <a:solidFill>
            <a:schemeClr val="bg1"/>
          </a:solidFill>
        </p:spPr>
        <p:txBody>
          <a:bodyPr/>
          <a:lstStyle/>
          <a:p>
            <a:pPr marL="0" indent="0">
              <a:buNone/>
            </a:pPr>
            <a:r>
              <a:rPr lang="es-MX" sz="2600" dirty="0" smtClean="0">
                <a:solidFill>
                  <a:schemeClr val="bg2"/>
                </a:solidFill>
              </a:rPr>
              <a:t>LA PROTECCIÓN Y LOS SUBSIDIOS HAN IDO DISMINUYENDO EN EL PERÚ Y EL RESTO DEL MUNDO…HAY QUE PROCURAR SE MANTENGA ASÍ</a:t>
            </a:r>
            <a:endParaRPr lang="es-PE" sz="2600" dirty="0">
              <a:solidFill>
                <a:schemeClr val="bg2"/>
              </a:solidFill>
            </a:endParaRPr>
          </a:p>
          <a:p>
            <a:pPr marL="0" indent="0">
              <a:buNone/>
            </a:pPr>
            <a:endParaRPr lang="es-PE" sz="2600" dirty="0">
              <a:solidFill>
                <a:schemeClr val="bg2"/>
              </a:solidFill>
            </a:endParaRPr>
          </a:p>
        </p:txBody>
      </p:sp>
      <p:sp>
        <p:nvSpPr>
          <p:cNvPr id="3" name="2 Marcador de número de diapositiva"/>
          <p:cNvSpPr>
            <a:spLocks noGrp="1"/>
          </p:cNvSpPr>
          <p:nvPr>
            <p:ph type="sldNum" sz="quarter" idx="4"/>
          </p:nvPr>
        </p:nvSpPr>
        <p:spPr/>
        <p:txBody>
          <a:bodyPr/>
          <a:lstStyle/>
          <a:p>
            <a:pPr algn="r"/>
            <a:fld id="{9F2D3081-FE09-43A8-92B3-618D637CABED}" type="slidenum">
              <a:rPr lang="es-PE" smtClean="0"/>
              <a:pPr algn="r"/>
              <a:t>16</a:t>
            </a:fld>
            <a:endParaRPr lang="es-PE"/>
          </a:p>
        </p:txBody>
      </p:sp>
      <p:sp>
        <p:nvSpPr>
          <p:cNvPr id="5" name="Content Placeholder 2"/>
          <p:cNvSpPr txBox="1">
            <a:spLocks/>
          </p:cNvSpPr>
          <p:nvPr/>
        </p:nvSpPr>
        <p:spPr>
          <a:xfrm>
            <a:off x="475013" y="1787494"/>
            <a:ext cx="9060873" cy="3312368"/>
          </a:xfrm>
          <a:prstGeom prst="rect">
            <a:avLst/>
          </a:prstGeom>
        </p:spPr>
        <p:txBody>
          <a:bodyPr vert="horz" lIns="0" tIns="0" rIns="0" bIns="0" rtlCol="0">
            <a:noAutofit/>
          </a:bodyPr>
          <a:lstStyle>
            <a:lvl1pPr marL="0" indent="0" algn="ctr" defTabSz="914296"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148" indent="0" algn="ctr" defTabSz="914296"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296" indent="0" algn="ctr" defTabSz="914296"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3pPr>
            <a:lvl4pPr marL="1371445"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592"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5740"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888"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036"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184"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24000" indent="-269875" algn="just">
              <a:buClr>
                <a:srgbClr val="CC0000"/>
              </a:buClr>
              <a:buFont typeface="Wingdings" pitchFamily="2" charset="2"/>
              <a:buChar char="§"/>
            </a:pPr>
            <a:endParaRPr lang="es-PE" sz="2400" dirty="0" smtClean="0">
              <a:solidFill>
                <a:schemeClr val="tx1"/>
              </a:solidFill>
              <a:latin typeface="Arial" panose="020B0604020202020204" pitchFamily="34" charset="0"/>
              <a:cs typeface="Arial" panose="020B0604020202020204" pitchFamily="34" charset="0"/>
            </a:endParaRPr>
          </a:p>
        </p:txBody>
      </p:sp>
      <p:pic>
        <p:nvPicPr>
          <p:cNvPr id="7" name="2 Imag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1288" y="2113960"/>
            <a:ext cx="7410203"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3 Rectángulo"/>
          <p:cNvSpPr>
            <a:spLocks noChangeArrowheads="1"/>
          </p:cNvSpPr>
          <p:nvPr/>
        </p:nvSpPr>
        <p:spPr bwMode="auto">
          <a:xfrm>
            <a:off x="3532909" y="1715857"/>
            <a:ext cx="36872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s-PE" altLang="es-PE" sz="1200" b="1" dirty="0">
                <a:latin typeface="+mj-lt"/>
              </a:rPr>
              <a:t>BENCHMARK DEL INDICADOR DE </a:t>
            </a:r>
            <a:r>
              <a:rPr lang="es-PE" altLang="es-PE" sz="1200" b="1" dirty="0" smtClean="0">
                <a:latin typeface="+mj-lt"/>
              </a:rPr>
              <a:t>PSE, </a:t>
            </a:r>
            <a:r>
              <a:rPr lang="es-PE" altLang="es-PE" sz="1200" b="1" dirty="0">
                <a:latin typeface="+mj-lt"/>
              </a:rPr>
              <a:t>2011</a:t>
            </a:r>
          </a:p>
          <a:p>
            <a:pPr algn="ctr" eaLnBrk="1" hangingPunct="1"/>
            <a:r>
              <a:rPr lang="es-PE" altLang="es-PE" sz="1200" b="1" dirty="0">
                <a:latin typeface="+mj-lt"/>
              </a:rPr>
              <a:t>(% del valor de producción agrícola)</a:t>
            </a:r>
            <a:endParaRPr lang="es-PE" altLang="es-PE" sz="1200" dirty="0">
              <a:latin typeface="+mj-lt"/>
            </a:endParaRPr>
          </a:p>
        </p:txBody>
      </p:sp>
      <p:sp>
        <p:nvSpPr>
          <p:cNvPr id="10" name="9 CuadroTexto"/>
          <p:cNvSpPr txBox="1"/>
          <p:nvPr/>
        </p:nvSpPr>
        <p:spPr>
          <a:xfrm>
            <a:off x="962360" y="6374982"/>
            <a:ext cx="1090363" cy="215444"/>
          </a:xfrm>
          <a:prstGeom prst="rect">
            <a:avLst/>
          </a:prstGeom>
          <a:noFill/>
        </p:spPr>
        <p:txBody>
          <a:bodyPr wrap="none" rtlCol="0">
            <a:spAutoFit/>
          </a:bodyPr>
          <a:lstStyle/>
          <a:p>
            <a:r>
              <a:rPr lang="es-PE" sz="800" b="1" dirty="0" smtClean="0"/>
              <a:t>Fuente: OCDE-BID</a:t>
            </a:r>
            <a:endParaRPr lang="es-PE" sz="800" b="1" dirty="0"/>
          </a:p>
        </p:txBody>
      </p:sp>
      <p:sp>
        <p:nvSpPr>
          <p:cNvPr id="11" name="10 CuadroTexto"/>
          <p:cNvSpPr txBox="1"/>
          <p:nvPr/>
        </p:nvSpPr>
        <p:spPr>
          <a:xfrm>
            <a:off x="2424343" y="6212534"/>
            <a:ext cx="5710089" cy="338554"/>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pPr algn="ctr">
              <a:defRPr/>
            </a:pPr>
            <a:r>
              <a:rPr lang="es-MX" sz="1600" b="1" dirty="0"/>
              <a:t>Disminuyó el PSE de 5.8% a 3.7% entre el 2011 y el 2013 </a:t>
            </a:r>
            <a:endParaRPr lang="es-PE" sz="1600" b="1" dirty="0"/>
          </a:p>
        </p:txBody>
      </p:sp>
    </p:spTree>
    <p:extLst>
      <p:ext uri="{BB962C8B-B14F-4D97-AF65-F5344CB8AC3E}">
        <p14:creationId xmlns:p14="http://schemas.microsoft.com/office/powerpoint/2010/main" val="3881200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sz="quarter" idx="10"/>
          </p:nvPr>
        </p:nvSpPr>
        <p:spPr>
          <a:xfrm>
            <a:off x="289955" y="320629"/>
            <a:ext cx="9430987" cy="1080659"/>
          </a:xfrm>
          <a:solidFill>
            <a:schemeClr val="bg1"/>
          </a:solidFill>
        </p:spPr>
        <p:txBody>
          <a:bodyPr/>
          <a:lstStyle/>
          <a:p>
            <a:pPr marL="0" indent="0">
              <a:buNone/>
            </a:pPr>
            <a:r>
              <a:rPr lang="es-MX" sz="3200" dirty="0" smtClean="0">
                <a:solidFill>
                  <a:schemeClr val="bg2"/>
                </a:solidFill>
              </a:rPr>
              <a:t>SERVICIOS PÚBLICOS SEGMENTADOS SEGÚN TIPOLOGÍA DEL AGRICULTOR</a:t>
            </a:r>
            <a:endParaRPr lang="es-PE" sz="3200" dirty="0">
              <a:solidFill>
                <a:schemeClr val="bg2"/>
              </a:solidFill>
            </a:endParaRPr>
          </a:p>
        </p:txBody>
      </p:sp>
      <p:sp>
        <p:nvSpPr>
          <p:cNvPr id="3" name="2 Marcador de número de diapositiva"/>
          <p:cNvSpPr>
            <a:spLocks noGrp="1"/>
          </p:cNvSpPr>
          <p:nvPr>
            <p:ph type="sldNum" sz="quarter" idx="4"/>
          </p:nvPr>
        </p:nvSpPr>
        <p:spPr/>
        <p:txBody>
          <a:bodyPr/>
          <a:lstStyle/>
          <a:p>
            <a:pPr algn="r"/>
            <a:fld id="{9F2D3081-FE09-43A8-92B3-618D637CABED}" type="slidenum">
              <a:rPr lang="es-PE" smtClean="0"/>
              <a:pPr algn="r"/>
              <a:t>17</a:t>
            </a:fld>
            <a:endParaRPr lang="es-PE"/>
          </a:p>
        </p:txBody>
      </p:sp>
      <p:sp>
        <p:nvSpPr>
          <p:cNvPr id="5" name="Content Placeholder 2"/>
          <p:cNvSpPr txBox="1">
            <a:spLocks/>
          </p:cNvSpPr>
          <p:nvPr/>
        </p:nvSpPr>
        <p:spPr>
          <a:xfrm>
            <a:off x="475013" y="1787494"/>
            <a:ext cx="9060873" cy="3312368"/>
          </a:xfrm>
          <a:prstGeom prst="rect">
            <a:avLst/>
          </a:prstGeom>
        </p:spPr>
        <p:txBody>
          <a:bodyPr vert="horz" lIns="0" tIns="0" rIns="0" bIns="0" rtlCol="0">
            <a:noAutofit/>
          </a:bodyPr>
          <a:lstStyle>
            <a:lvl1pPr marL="0" indent="0" algn="ctr" defTabSz="914296"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148" indent="0" algn="ctr" defTabSz="914296"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296" indent="0" algn="ctr" defTabSz="914296"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3pPr>
            <a:lvl4pPr marL="1371445"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592"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5740"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888"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036"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184"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24000" indent="-269875" algn="just">
              <a:buClr>
                <a:srgbClr val="CC0000"/>
              </a:buClr>
              <a:buFont typeface="Wingdings" pitchFamily="2" charset="2"/>
              <a:buChar char="§"/>
            </a:pPr>
            <a:endParaRPr lang="es-PE" sz="2400" dirty="0" smtClean="0">
              <a:solidFill>
                <a:schemeClr val="tx1"/>
              </a:solidFill>
              <a:latin typeface="Arial" panose="020B0604020202020204" pitchFamily="34" charset="0"/>
              <a:cs typeface="Arial" panose="020B0604020202020204" pitchFamily="34" charset="0"/>
            </a:endParaRPr>
          </a:p>
        </p:txBody>
      </p:sp>
      <p:sp>
        <p:nvSpPr>
          <p:cNvPr id="7" name="6 Rectángulo"/>
          <p:cNvSpPr/>
          <p:nvPr/>
        </p:nvSpPr>
        <p:spPr>
          <a:xfrm>
            <a:off x="2670534" y="3519775"/>
            <a:ext cx="1840646" cy="1759900"/>
          </a:xfrm>
          <a:prstGeom prst="rect">
            <a:avLst/>
          </a:prstGeom>
          <a:solidFill>
            <a:schemeClr val="bg1"/>
          </a:solidFill>
          <a:ln w="12700">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spcAft>
                <a:spcPts val="1200"/>
              </a:spcAft>
              <a:buClr>
                <a:srgbClr val="C00000"/>
              </a:buClr>
            </a:pPr>
            <a:r>
              <a:rPr lang="es-MX" sz="1400" dirty="0" smtClean="0">
                <a:solidFill>
                  <a:schemeClr val="tx1"/>
                </a:solidFill>
                <a:latin typeface="Arial" panose="020B0604020202020204" pitchFamily="34" charset="0"/>
                <a:cs typeface="Arial" panose="020B0604020202020204" pitchFamily="34" charset="0"/>
              </a:rPr>
              <a:t>Productores con potencial de </a:t>
            </a:r>
            <a:r>
              <a:rPr lang="es-MX" sz="1400" b="1" dirty="0" smtClean="0">
                <a:solidFill>
                  <a:schemeClr val="tx1"/>
                </a:solidFill>
                <a:latin typeface="Arial" panose="020B0604020202020204" pitchFamily="34" charset="0"/>
                <a:cs typeface="Arial" panose="020B0604020202020204" pitchFamily="34" charset="0"/>
              </a:rPr>
              <a:t>generación de excedentes</a:t>
            </a:r>
            <a:r>
              <a:rPr lang="es-MX" sz="1400" dirty="0" smtClean="0">
                <a:solidFill>
                  <a:schemeClr val="tx1"/>
                </a:solidFill>
                <a:latin typeface="Arial" panose="020B0604020202020204" pitchFamily="34" charset="0"/>
                <a:cs typeface="Arial" panose="020B0604020202020204" pitchFamily="34" charset="0"/>
              </a:rPr>
              <a:t> con </a:t>
            </a:r>
            <a:r>
              <a:rPr lang="es-MX" sz="1400" b="1" dirty="0" smtClean="0">
                <a:solidFill>
                  <a:schemeClr val="tx1"/>
                </a:solidFill>
                <a:latin typeface="Arial" panose="020B0604020202020204" pitchFamily="34" charset="0"/>
                <a:cs typeface="Arial" panose="020B0604020202020204" pitchFamily="34" charset="0"/>
              </a:rPr>
              <a:t>bajo nivel de tecnificación</a:t>
            </a:r>
            <a:r>
              <a:rPr lang="es-MX" sz="1400" dirty="0" smtClean="0">
                <a:solidFill>
                  <a:schemeClr val="tx1"/>
                </a:solidFill>
                <a:latin typeface="Arial" panose="020B0604020202020204" pitchFamily="34" charset="0"/>
                <a:cs typeface="Arial" panose="020B0604020202020204" pitchFamily="34" charset="0"/>
              </a:rPr>
              <a:t> y escaso acceso a mercados</a:t>
            </a:r>
            <a:endParaRPr lang="es-MX" sz="1400" dirty="0">
              <a:solidFill>
                <a:schemeClr val="tx1"/>
              </a:solidFill>
              <a:latin typeface="Arial" panose="020B0604020202020204" pitchFamily="34" charset="0"/>
              <a:cs typeface="Arial" panose="020B0604020202020204" pitchFamily="34" charset="0"/>
            </a:endParaRPr>
          </a:p>
        </p:txBody>
      </p:sp>
      <p:sp>
        <p:nvSpPr>
          <p:cNvPr id="8" name="7 Rectángulo"/>
          <p:cNvSpPr/>
          <p:nvPr/>
        </p:nvSpPr>
        <p:spPr>
          <a:xfrm>
            <a:off x="4995775" y="3754481"/>
            <a:ext cx="1917128" cy="1642551"/>
          </a:xfrm>
          <a:prstGeom prst="rect">
            <a:avLst/>
          </a:prstGeom>
          <a:solidFill>
            <a:schemeClr val="bg1"/>
          </a:solidFill>
          <a:ln w="12700">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spcAft>
                <a:spcPts val="1200"/>
              </a:spcAft>
              <a:buClr>
                <a:srgbClr val="C00000"/>
              </a:buClr>
            </a:pPr>
            <a:r>
              <a:rPr lang="es-ES_tradnl" sz="1400" dirty="0" smtClean="0">
                <a:solidFill>
                  <a:schemeClr val="tx1"/>
                </a:solidFill>
              </a:rPr>
              <a:t>Pequeños y medianos productores con acceso a mercados  con </a:t>
            </a:r>
            <a:r>
              <a:rPr lang="es-ES_tradnl" sz="1400" b="1" dirty="0" smtClean="0">
                <a:solidFill>
                  <a:schemeClr val="tx1"/>
                </a:solidFill>
              </a:rPr>
              <a:t>nivel de tecnificación medio</a:t>
            </a:r>
            <a:endParaRPr lang="es-MX" sz="1400" b="1" dirty="0">
              <a:solidFill>
                <a:schemeClr val="tx1"/>
              </a:solidFill>
              <a:latin typeface="Arial" panose="020B0604020202020204" pitchFamily="34" charset="0"/>
              <a:cs typeface="Arial" panose="020B0604020202020204" pitchFamily="34" charset="0"/>
            </a:endParaRPr>
          </a:p>
        </p:txBody>
      </p:sp>
      <p:sp>
        <p:nvSpPr>
          <p:cNvPr id="9" name="8 Rectángulo"/>
          <p:cNvSpPr/>
          <p:nvPr/>
        </p:nvSpPr>
        <p:spPr>
          <a:xfrm>
            <a:off x="7286485" y="3384819"/>
            <a:ext cx="2080121" cy="2368122"/>
          </a:xfrm>
          <a:prstGeom prst="rect">
            <a:avLst/>
          </a:prstGeom>
          <a:solidFill>
            <a:schemeClr val="bg1"/>
          </a:solidFill>
          <a:ln w="2857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r>
              <a:rPr lang="es-ES_tradnl" sz="1600" dirty="0" smtClean="0">
                <a:solidFill>
                  <a:schemeClr val="tx1"/>
                </a:solidFill>
              </a:rPr>
              <a:t>Grandes productores, con acceso a mercados internacionales y agroindustria </a:t>
            </a:r>
            <a:endParaRPr lang="es-PE" sz="1050" dirty="0">
              <a:solidFill>
                <a:schemeClr val="tx1"/>
              </a:solidFill>
            </a:endParaRPr>
          </a:p>
        </p:txBody>
      </p:sp>
      <p:sp>
        <p:nvSpPr>
          <p:cNvPr id="10" name="9 Rectángulo"/>
          <p:cNvSpPr/>
          <p:nvPr/>
        </p:nvSpPr>
        <p:spPr>
          <a:xfrm>
            <a:off x="600240" y="3621774"/>
            <a:ext cx="1556411" cy="1657901"/>
          </a:xfrm>
          <a:prstGeom prst="rect">
            <a:avLst/>
          </a:prstGeom>
          <a:solidFill>
            <a:schemeClr val="bg1"/>
          </a:solidFill>
          <a:ln w="12700">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spcAft>
                <a:spcPts val="1200"/>
              </a:spcAft>
              <a:buClr>
                <a:srgbClr val="C00000"/>
              </a:buClr>
            </a:pPr>
            <a:r>
              <a:rPr lang="es-MX" sz="1400" dirty="0" smtClean="0">
                <a:solidFill>
                  <a:schemeClr val="tx1"/>
                </a:solidFill>
                <a:latin typeface="Arial" panose="020B0604020202020204" pitchFamily="34" charset="0"/>
                <a:cs typeface="Arial" panose="020B0604020202020204" pitchFamily="34" charset="0"/>
              </a:rPr>
              <a:t>Productores para el </a:t>
            </a:r>
            <a:r>
              <a:rPr lang="es-MX" sz="1400" b="1" dirty="0" smtClean="0">
                <a:solidFill>
                  <a:schemeClr val="tx1"/>
                </a:solidFill>
                <a:latin typeface="Arial" panose="020B0604020202020204" pitchFamily="34" charset="0"/>
                <a:cs typeface="Arial" panose="020B0604020202020204" pitchFamily="34" charset="0"/>
              </a:rPr>
              <a:t>autoconsumo</a:t>
            </a:r>
            <a:r>
              <a:rPr lang="es-MX" sz="1400" dirty="0" smtClean="0">
                <a:solidFill>
                  <a:schemeClr val="tx1"/>
                </a:solidFill>
                <a:latin typeface="Arial" panose="020B0604020202020204" pitchFamily="34" charset="0"/>
                <a:cs typeface="Arial" panose="020B0604020202020204" pitchFamily="34" charset="0"/>
              </a:rPr>
              <a:t> con </a:t>
            </a:r>
            <a:r>
              <a:rPr lang="es-MX" sz="1400" b="1" dirty="0" smtClean="0">
                <a:solidFill>
                  <a:schemeClr val="tx1"/>
                </a:solidFill>
                <a:latin typeface="Arial" panose="020B0604020202020204" pitchFamily="34" charset="0"/>
                <a:cs typeface="Arial" panose="020B0604020202020204" pitchFamily="34" charset="0"/>
              </a:rPr>
              <a:t>bajo nivel de tecnificación </a:t>
            </a:r>
            <a:r>
              <a:rPr lang="es-MX" sz="1400" dirty="0" smtClean="0">
                <a:solidFill>
                  <a:schemeClr val="tx1"/>
                </a:solidFill>
                <a:latin typeface="Arial" panose="020B0604020202020204" pitchFamily="34" charset="0"/>
                <a:cs typeface="Arial" panose="020B0604020202020204" pitchFamily="34" charset="0"/>
              </a:rPr>
              <a:t>y sin acceso a mercados</a:t>
            </a:r>
            <a:endParaRPr lang="es-MX" sz="1400" dirty="0">
              <a:solidFill>
                <a:schemeClr val="tx1"/>
              </a:solidFill>
              <a:latin typeface="Arial" panose="020B0604020202020204" pitchFamily="34" charset="0"/>
              <a:cs typeface="Arial" panose="020B0604020202020204" pitchFamily="34" charset="0"/>
            </a:endParaRPr>
          </a:p>
        </p:txBody>
      </p:sp>
      <p:sp>
        <p:nvSpPr>
          <p:cNvPr id="11" name="10 Rectángulo"/>
          <p:cNvSpPr/>
          <p:nvPr/>
        </p:nvSpPr>
        <p:spPr>
          <a:xfrm>
            <a:off x="2670534" y="5390155"/>
            <a:ext cx="1712970" cy="649641"/>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spcAft>
                <a:spcPts val="1200"/>
              </a:spcAft>
              <a:buClr>
                <a:srgbClr val="C00000"/>
              </a:buClr>
            </a:pPr>
            <a:r>
              <a:rPr lang="es-MX" sz="1200" b="1" dirty="0" smtClean="0">
                <a:solidFill>
                  <a:schemeClr val="tx1"/>
                </a:solidFill>
                <a:latin typeface="Arial" panose="020B0604020202020204" pitchFamily="34" charset="0"/>
                <a:cs typeface="Arial" panose="020B0604020202020204" pitchFamily="34" charset="0"/>
              </a:rPr>
              <a:t>Combo de activos, eficiencia técnica y/o cambio tecnológico</a:t>
            </a:r>
            <a:endParaRPr lang="es-MX" sz="1200" b="1" dirty="0">
              <a:solidFill>
                <a:schemeClr val="tx1"/>
              </a:solidFill>
              <a:latin typeface="Arial" panose="020B0604020202020204" pitchFamily="34" charset="0"/>
              <a:cs typeface="Arial" panose="020B0604020202020204" pitchFamily="34" charset="0"/>
            </a:endParaRPr>
          </a:p>
        </p:txBody>
      </p:sp>
      <p:sp>
        <p:nvSpPr>
          <p:cNvPr id="12" name="11 Rectángulo"/>
          <p:cNvSpPr/>
          <p:nvPr/>
        </p:nvSpPr>
        <p:spPr>
          <a:xfrm>
            <a:off x="649689" y="5428120"/>
            <a:ext cx="1506962" cy="889553"/>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spcAft>
                <a:spcPts val="1200"/>
              </a:spcAft>
              <a:buClr>
                <a:srgbClr val="C00000"/>
              </a:buClr>
            </a:pPr>
            <a:r>
              <a:rPr lang="es-MX" sz="1200" b="1" dirty="0" smtClean="0">
                <a:solidFill>
                  <a:schemeClr val="tx1"/>
                </a:solidFill>
                <a:latin typeface="Arial" panose="020B0604020202020204" pitchFamily="34" charset="0"/>
                <a:cs typeface="Arial" panose="020B0604020202020204" pitchFamily="34" charset="0"/>
              </a:rPr>
              <a:t>Seguridad alimentaria y manejo sostenibilidad de recursos naturales</a:t>
            </a:r>
            <a:endParaRPr lang="es-MX" sz="1200" b="1" dirty="0">
              <a:solidFill>
                <a:schemeClr val="tx1"/>
              </a:solidFill>
              <a:latin typeface="Arial" panose="020B0604020202020204" pitchFamily="34" charset="0"/>
              <a:cs typeface="Arial" panose="020B0604020202020204" pitchFamily="34" charset="0"/>
            </a:endParaRPr>
          </a:p>
        </p:txBody>
      </p:sp>
      <p:pic>
        <p:nvPicPr>
          <p:cNvPr id="13" name="Picture 2" descr="Resultado de imagen para sierra exportador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31761" y="2838722"/>
            <a:ext cx="756473" cy="756473"/>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Resultado de imagen para agroideas"/>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9798" b="27479"/>
          <a:stretch/>
        </p:blipFill>
        <p:spPr bwMode="auto">
          <a:xfrm>
            <a:off x="5214915" y="1951600"/>
            <a:ext cx="1573319" cy="662659"/>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descr="Resultado de imagen para Agrorural"/>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b="13887"/>
          <a:stretch/>
        </p:blipFill>
        <p:spPr bwMode="auto">
          <a:xfrm>
            <a:off x="2838203" y="2657318"/>
            <a:ext cx="1420151" cy="530431"/>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9029" y="1764715"/>
            <a:ext cx="1175748" cy="1098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7" name="16 Grupo"/>
          <p:cNvGrpSpPr/>
          <p:nvPr/>
        </p:nvGrpSpPr>
        <p:grpSpPr>
          <a:xfrm>
            <a:off x="708571" y="2841061"/>
            <a:ext cx="1389802" cy="681232"/>
            <a:chOff x="2529908" y="3421556"/>
            <a:chExt cx="805980" cy="387317"/>
          </a:xfrm>
        </p:grpSpPr>
        <p:pic>
          <p:nvPicPr>
            <p:cNvPr id="18" name="Picture 10" descr="Resultado de imagen para haku wiñay"/>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39433" y="3421556"/>
              <a:ext cx="796455" cy="387317"/>
            </a:xfrm>
            <a:prstGeom prst="rect">
              <a:avLst/>
            </a:prstGeom>
            <a:noFill/>
            <a:extLst>
              <a:ext uri="{909E8E84-426E-40DD-AFC4-6F175D3DCCD1}">
                <a14:hiddenFill xmlns:a14="http://schemas.microsoft.com/office/drawing/2010/main">
                  <a:solidFill>
                    <a:srgbClr val="FFFFFF"/>
                  </a:solidFill>
                </a14:hiddenFill>
              </a:ext>
            </a:extLst>
          </p:spPr>
        </p:pic>
        <p:sp>
          <p:nvSpPr>
            <p:cNvPr id="19" name="18 Rectángulo"/>
            <p:cNvSpPr/>
            <p:nvPr/>
          </p:nvSpPr>
          <p:spPr>
            <a:xfrm>
              <a:off x="2529908" y="3434356"/>
              <a:ext cx="544286" cy="48961"/>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spcAft>
                  <a:spcPts val="1200"/>
                </a:spcAft>
                <a:buClr>
                  <a:srgbClr val="C00000"/>
                </a:buClr>
              </a:pPr>
              <a:endParaRPr lang="es-PE" sz="1100" dirty="0" err="1" smtClean="0">
                <a:solidFill>
                  <a:schemeClr val="tx1"/>
                </a:solidFill>
                <a:latin typeface="Arial" panose="020B0604020202020204" pitchFamily="34" charset="0"/>
                <a:cs typeface="Arial" panose="020B0604020202020204" pitchFamily="34" charset="0"/>
              </a:endParaRPr>
            </a:p>
          </p:txBody>
        </p:sp>
      </p:grpSp>
      <p:pic>
        <p:nvPicPr>
          <p:cNvPr id="20" name="Picture 8" descr="Resultado de imagen para PNIA"/>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24948" t="13692" r="25500" b="16276"/>
          <a:stretch/>
        </p:blipFill>
        <p:spPr bwMode="auto">
          <a:xfrm>
            <a:off x="4879831" y="2943754"/>
            <a:ext cx="1074508" cy="542247"/>
          </a:xfrm>
          <a:prstGeom prst="rect">
            <a:avLst/>
          </a:prstGeom>
          <a:noFill/>
          <a:extLst>
            <a:ext uri="{909E8E84-426E-40DD-AFC4-6F175D3DCCD1}">
              <a14:hiddenFill xmlns:a14="http://schemas.microsoft.com/office/drawing/2010/main">
                <a:solidFill>
                  <a:srgbClr val="FFFFFF"/>
                </a:solidFill>
              </a14:hiddenFill>
            </a:ext>
          </a:extLst>
        </p:spPr>
      </p:pic>
      <p:pic>
        <p:nvPicPr>
          <p:cNvPr id="21" name="20 Imagen"/>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553278" y="1791047"/>
            <a:ext cx="1627706" cy="707699"/>
          </a:xfrm>
          <a:prstGeom prst="rect">
            <a:avLst/>
          </a:prstGeom>
        </p:spPr>
      </p:pic>
      <p:pic>
        <p:nvPicPr>
          <p:cNvPr id="22" name="21 Imagen"/>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791067" y="2706519"/>
            <a:ext cx="1152129" cy="475158"/>
          </a:xfrm>
          <a:prstGeom prst="rect">
            <a:avLst/>
          </a:prstGeom>
        </p:spPr>
      </p:pic>
    </p:spTree>
    <p:extLst>
      <p:ext uri="{BB962C8B-B14F-4D97-AF65-F5344CB8AC3E}">
        <p14:creationId xmlns:p14="http://schemas.microsoft.com/office/powerpoint/2010/main" val="24163211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sz="quarter" idx="10"/>
          </p:nvPr>
        </p:nvSpPr>
        <p:spPr>
          <a:xfrm>
            <a:off x="289955" y="0"/>
            <a:ext cx="9430987" cy="1460670"/>
          </a:xfrm>
          <a:solidFill>
            <a:schemeClr val="bg1"/>
          </a:solidFill>
        </p:spPr>
        <p:txBody>
          <a:bodyPr/>
          <a:lstStyle/>
          <a:p>
            <a:pPr marL="0" indent="0">
              <a:buNone/>
            </a:pPr>
            <a:r>
              <a:rPr lang="es-MX" sz="3200" dirty="0" smtClean="0">
                <a:solidFill>
                  <a:schemeClr val="bg2"/>
                </a:solidFill>
              </a:rPr>
              <a:t>IMPLEMENTACIÓN DE PAQUETES DE SERVICIOS POR TIPOLOGÍA DE AGRICULTOR / REGIÓN (1)</a:t>
            </a:r>
            <a:endParaRPr lang="es-PE" sz="3200" dirty="0">
              <a:solidFill>
                <a:schemeClr val="bg2"/>
              </a:solidFill>
            </a:endParaRPr>
          </a:p>
        </p:txBody>
      </p:sp>
      <p:sp>
        <p:nvSpPr>
          <p:cNvPr id="3" name="2 Marcador de número de diapositiva"/>
          <p:cNvSpPr>
            <a:spLocks noGrp="1"/>
          </p:cNvSpPr>
          <p:nvPr>
            <p:ph type="sldNum" sz="quarter" idx="4"/>
          </p:nvPr>
        </p:nvSpPr>
        <p:spPr/>
        <p:txBody>
          <a:bodyPr/>
          <a:lstStyle/>
          <a:p>
            <a:pPr algn="r"/>
            <a:fld id="{9F2D3081-FE09-43A8-92B3-618D637CABED}" type="slidenum">
              <a:rPr lang="es-PE" smtClean="0"/>
              <a:pPr algn="r"/>
              <a:t>18</a:t>
            </a:fld>
            <a:endParaRPr lang="es-PE"/>
          </a:p>
        </p:txBody>
      </p:sp>
      <p:sp>
        <p:nvSpPr>
          <p:cNvPr id="5" name="Content Placeholder 2"/>
          <p:cNvSpPr txBox="1">
            <a:spLocks/>
          </p:cNvSpPr>
          <p:nvPr/>
        </p:nvSpPr>
        <p:spPr>
          <a:xfrm>
            <a:off x="475013" y="1787494"/>
            <a:ext cx="9060873" cy="3312368"/>
          </a:xfrm>
          <a:prstGeom prst="rect">
            <a:avLst/>
          </a:prstGeom>
        </p:spPr>
        <p:txBody>
          <a:bodyPr vert="horz" lIns="0" tIns="0" rIns="0" bIns="0" rtlCol="0">
            <a:noAutofit/>
          </a:bodyPr>
          <a:lstStyle>
            <a:lvl1pPr marL="0" indent="0" algn="ctr" defTabSz="914296"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148" indent="0" algn="ctr" defTabSz="914296"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296" indent="0" algn="ctr" defTabSz="914296"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3pPr>
            <a:lvl4pPr marL="1371445"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592"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5740"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888"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036"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184"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24000" indent="-269875" algn="just">
              <a:buClr>
                <a:srgbClr val="CC0000"/>
              </a:buClr>
              <a:buFont typeface="Wingdings" pitchFamily="2" charset="2"/>
              <a:buChar char="§"/>
            </a:pPr>
            <a:endParaRPr lang="es-PE" sz="2400" dirty="0" smtClean="0">
              <a:solidFill>
                <a:schemeClr val="tx1"/>
              </a:solidFill>
              <a:latin typeface="Arial" panose="020B0604020202020204" pitchFamily="34" charset="0"/>
              <a:cs typeface="Arial" panose="020B0604020202020204" pitchFamily="34" charset="0"/>
            </a:endParaRPr>
          </a:p>
        </p:txBody>
      </p:sp>
      <p:sp>
        <p:nvSpPr>
          <p:cNvPr id="4" name="3 Rectángulo"/>
          <p:cNvSpPr/>
          <p:nvPr/>
        </p:nvSpPr>
        <p:spPr>
          <a:xfrm>
            <a:off x="475013" y="1953749"/>
            <a:ext cx="8930245" cy="3631763"/>
          </a:xfrm>
          <a:prstGeom prst="rect">
            <a:avLst/>
          </a:prstGeom>
        </p:spPr>
        <p:txBody>
          <a:bodyPr wrap="square">
            <a:spAutoFit/>
          </a:bodyPr>
          <a:lstStyle/>
          <a:p>
            <a:pPr marL="457200" indent="-457200" algn="just" eaLnBrk="1" hangingPunct="1">
              <a:buClr>
                <a:schemeClr val="bg2"/>
              </a:buClr>
              <a:buFont typeface="+mj-lt"/>
              <a:buAutoNum type="arabicPeriod"/>
            </a:pPr>
            <a:r>
              <a:rPr lang="es-MX" altLang="es-PE" sz="2400" dirty="0"/>
              <a:t>Es posible identificar brechas en servicio que son comunes para todos los tipos de agricultores y de regiones naturales en base al análisis del censo agropecuario 2012.</a:t>
            </a:r>
          </a:p>
          <a:p>
            <a:pPr marL="457200" indent="-457200" algn="just" eaLnBrk="1" hangingPunct="1">
              <a:buClr>
                <a:schemeClr val="bg2"/>
              </a:buClr>
              <a:buFont typeface="+mj-lt"/>
              <a:buAutoNum type="arabicPeriod"/>
            </a:pPr>
            <a:endParaRPr lang="es-MX" altLang="es-PE" sz="2400" dirty="0"/>
          </a:p>
          <a:p>
            <a:pPr marL="457200" indent="-457200" algn="just" eaLnBrk="1" hangingPunct="1">
              <a:buClr>
                <a:schemeClr val="bg2"/>
              </a:buClr>
              <a:buFont typeface="+mj-lt"/>
              <a:buAutoNum type="arabicPeriod"/>
            </a:pPr>
            <a:r>
              <a:rPr lang="es-MX" altLang="es-PE" sz="2400" dirty="0"/>
              <a:t>Deben ser parte de todos los paquetes la asistencia técnica, la infraestructura de riego, la formalización de los derechos al uso del agua, y la formalización de la propiedad de la tierra. </a:t>
            </a:r>
          </a:p>
          <a:p>
            <a:pPr marL="285750" indent="-285750" algn="just" eaLnBrk="1" hangingPunct="1">
              <a:buClr>
                <a:schemeClr val="bg2"/>
              </a:buClr>
              <a:buFont typeface="Wingdings" panose="05000000000000000000" pitchFamily="2" charset="2"/>
              <a:buChar char="§"/>
            </a:pPr>
            <a:endParaRPr lang="es-MX" altLang="es-PE" sz="2400" dirty="0"/>
          </a:p>
          <a:p>
            <a:pPr marL="285750" indent="-285750" algn="just" eaLnBrk="1" hangingPunct="1">
              <a:buClr>
                <a:schemeClr val="bg2"/>
              </a:buClr>
              <a:buFont typeface="Wingdings" panose="05000000000000000000" pitchFamily="2" charset="2"/>
              <a:buChar char="§"/>
            </a:pPr>
            <a:endParaRPr lang="es-MX" altLang="es-PE" sz="1400" dirty="0"/>
          </a:p>
        </p:txBody>
      </p:sp>
    </p:spTree>
    <p:extLst>
      <p:ext uri="{BB962C8B-B14F-4D97-AF65-F5344CB8AC3E}">
        <p14:creationId xmlns:p14="http://schemas.microsoft.com/office/powerpoint/2010/main" val="12478043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sz="quarter" idx="10"/>
          </p:nvPr>
        </p:nvSpPr>
        <p:spPr>
          <a:xfrm>
            <a:off x="289955" y="0"/>
            <a:ext cx="9430987" cy="1460670"/>
          </a:xfrm>
          <a:solidFill>
            <a:schemeClr val="bg1"/>
          </a:solidFill>
        </p:spPr>
        <p:txBody>
          <a:bodyPr/>
          <a:lstStyle/>
          <a:p>
            <a:pPr marL="0" indent="0">
              <a:buNone/>
            </a:pPr>
            <a:r>
              <a:rPr lang="es-MX" sz="3200" dirty="0" smtClean="0">
                <a:solidFill>
                  <a:schemeClr val="bg2"/>
                </a:solidFill>
              </a:rPr>
              <a:t>IMPLEMENTACIÓN DE PAQUETES DE SERVICIOS POR TIPOLOGÍA DE AGRICULTOR / REGIÓN PARA COSTA (2) </a:t>
            </a:r>
            <a:endParaRPr lang="es-PE" sz="3200" dirty="0">
              <a:solidFill>
                <a:schemeClr val="bg2"/>
              </a:solidFill>
            </a:endParaRPr>
          </a:p>
        </p:txBody>
      </p:sp>
      <p:sp>
        <p:nvSpPr>
          <p:cNvPr id="3" name="2 Marcador de número de diapositiva"/>
          <p:cNvSpPr>
            <a:spLocks noGrp="1"/>
          </p:cNvSpPr>
          <p:nvPr>
            <p:ph type="sldNum" sz="quarter" idx="4"/>
          </p:nvPr>
        </p:nvSpPr>
        <p:spPr/>
        <p:txBody>
          <a:bodyPr/>
          <a:lstStyle/>
          <a:p>
            <a:pPr algn="r"/>
            <a:fld id="{9F2D3081-FE09-43A8-92B3-618D637CABED}" type="slidenum">
              <a:rPr lang="es-PE" smtClean="0"/>
              <a:pPr algn="r"/>
              <a:t>19</a:t>
            </a:fld>
            <a:endParaRPr lang="es-PE"/>
          </a:p>
        </p:txBody>
      </p:sp>
      <p:sp>
        <p:nvSpPr>
          <p:cNvPr id="5" name="Content Placeholder 2"/>
          <p:cNvSpPr txBox="1">
            <a:spLocks/>
          </p:cNvSpPr>
          <p:nvPr/>
        </p:nvSpPr>
        <p:spPr>
          <a:xfrm>
            <a:off x="475013" y="1787494"/>
            <a:ext cx="9060873" cy="3312368"/>
          </a:xfrm>
          <a:prstGeom prst="rect">
            <a:avLst/>
          </a:prstGeom>
        </p:spPr>
        <p:txBody>
          <a:bodyPr vert="horz" lIns="0" tIns="0" rIns="0" bIns="0" rtlCol="0">
            <a:noAutofit/>
          </a:bodyPr>
          <a:lstStyle>
            <a:lvl1pPr marL="0" indent="0" algn="ctr" defTabSz="914296"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148" indent="0" algn="ctr" defTabSz="914296"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296" indent="0" algn="ctr" defTabSz="914296"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3pPr>
            <a:lvl4pPr marL="1371445"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592"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5740"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888"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036"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184"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24000" indent="-269875" algn="just">
              <a:buClr>
                <a:srgbClr val="CC0000"/>
              </a:buClr>
              <a:buFont typeface="Wingdings" pitchFamily="2" charset="2"/>
              <a:buChar char="§"/>
            </a:pPr>
            <a:endParaRPr lang="es-PE" sz="2400" dirty="0" smtClean="0">
              <a:solidFill>
                <a:schemeClr val="tx1"/>
              </a:solidFill>
              <a:latin typeface="Arial" panose="020B0604020202020204" pitchFamily="34" charset="0"/>
              <a:cs typeface="Arial" panose="020B0604020202020204" pitchFamily="34" charset="0"/>
            </a:endParaRPr>
          </a:p>
        </p:txBody>
      </p:sp>
      <p:sp>
        <p:nvSpPr>
          <p:cNvPr id="4" name="3 Rectángulo"/>
          <p:cNvSpPr/>
          <p:nvPr/>
        </p:nvSpPr>
        <p:spPr>
          <a:xfrm>
            <a:off x="475013" y="1787494"/>
            <a:ext cx="8930245" cy="307777"/>
          </a:xfrm>
          <a:prstGeom prst="rect">
            <a:avLst/>
          </a:prstGeom>
        </p:spPr>
        <p:txBody>
          <a:bodyPr wrap="square">
            <a:spAutoFit/>
          </a:bodyPr>
          <a:lstStyle/>
          <a:p>
            <a:pPr marL="285750" indent="-285750" algn="just" eaLnBrk="1" hangingPunct="1">
              <a:buClr>
                <a:schemeClr val="bg2"/>
              </a:buClr>
              <a:buFont typeface="Wingdings" panose="05000000000000000000" pitchFamily="2" charset="2"/>
              <a:buChar char="§"/>
            </a:pPr>
            <a:endParaRPr lang="es-PE" altLang="es-PE" sz="1400" dirty="0"/>
          </a:p>
        </p:txBody>
      </p:sp>
      <p:sp>
        <p:nvSpPr>
          <p:cNvPr id="7" name="6 Rectángulo"/>
          <p:cNvSpPr/>
          <p:nvPr/>
        </p:nvSpPr>
        <p:spPr>
          <a:xfrm>
            <a:off x="475013" y="1787494"/>
            <a:ext cx="9013372" cy="4801314"/>
          </a:xfrm>
          <a:prstGeom prst="rect">
            <a:avLst/>
          </a:prstGeom>
        </p:spPr>
        <p:txBody>
          <a:bodyPr wrap="square">
            <a:spAutoFit/>
          </a:bodyPr>
          <a:lstStyle/>
          <a:p>
            <a:pPr marL="342900" indent="-342900" algn="just" eaLnBrk="1" hangingPunct="1">
              <a:buClr>
                <a:schemeClr val="bg2"/>
              </a:buClr>
              <a:buFont typeface="+mj-lt"/>
              <a:buAutoNum type="arabicPeriod" startAt="3"/>
            </a:pPr>
            <a:r>
              <a:rPr lang="es-MX" altLang="es-PE" dirty="0"/>
              <a:t>En la región de costa, para los agricultores consolidados y modernos, lo crucial en términos de  acceso es la mano de obra. Las intervenciones son básicamente </a:t>
            </a:r>
            <a:r>
              <a:rPr lang="es-MX" altLang="es-PE" dirty="0" smtClean="0"/>
              <a:t>: </a:t>
            </a:r>
            <a:r>
              <a:rPr lang="es-MX" altLang="es-PE" dirty="0"/>
              <a:t>i) tornar en permanente la ley  de promoción del sector </a:t>
            </a:r>
            <a:r>
              <a:rPr lang="es-MX" altLang="es-PE" dirty="0" smtClean="0"/>
              <a:t>agrario;  </a:t>
            </a:r>
            <a:r>
              <a:rPr lang="es-MX" altLang="es-PE" dirty="0"/>
              <a:t>ii) programas de capacitación tanto en campo como en procesamiento; iii) planificar,  diseñar y/o promover centros poblados satélites con las ciudades intermedias </a:t>
            </a:r>
            <a:r>
              <a:rPr lang="es-MX" altLang="es-PE" dirty="0" smtClean="0"/>
              <a:t>cercanas </a:t>
            </a:r>
            <a:r>
              <a:rPr lang="es-MX" altLang="es-PE" dirty="0"/>
              <a:t>áreas de producción.</a:t>
            </a:r>
          </a:p>
          <a:p>
            <a:pPr marL="342900" indent="-342900" algn="just" eaLnBrk="1" hangingPunct="1">
              <a:buClr>
                <a:schemeClr val="bg2"/>
              </a:buClr>
              <a:buFont typeface="+mj-lt"/>
              <a:buAutoNum type="arabicPeriod" startAt="3"/>
            </a:pPr>
            <a:endParaRPr lang="es-MX" altLang="es-PE" dirty="0"/>
          </a:p>
          <a:p>
            <a:pPr marL="342900" indent="-342900" algn="just" eaLnBrk="1" hangingPunct="1">
              <a:buClr>
                <a:schemeClr val="bg2"/>
              </a:buClr>
              <a:buFont typeface="+mj-lt"/>
              <a:buAutoNum type="arabicPeriod" startAt="3"/>
            </a:pPr>
            <a:r>
              <a:rPr lang="es-MX" altLang="es-PE" dirty="0"/>
              <a:t>Para el resto de tipos de agricultores en la costa, se sugiere además ofrecer un producto de acceso al mercado que integren a los agricultores con los agroexportadores, agroindustriales, o cadenas de supermercados y mercados mayoristas ya existentes; más riego tecnificado y acceso a insumos modernos. también son requeridos en esta canasta: i) control biológico; ii) semilla y plantones certificados. Es prioritario relanzar el sistema nacional de </a:t>
            </a:r>
            <a:r>
              <a:rPr lang="es-MX" altLang="es-PE" dirty="0" smtClean="0"/>
              <a:t>semillas.</a:t>
            </a:r>
          </a:p>
          <a:p>
            <a:pPr marL="342900" indent="-342900" algn="just" eaLnBrk="1" hangingPunct="1">
              <a:buClr>
                <a:schemeClr val="bg2"/>
              </a:buClr>
              <a:buFont typeface="+mj-lt"/>
              <a:buAutoNum type="arabicPeriod" startAt="3"/>
            </a:pPr>
            <a:endParaRPr lang="es-MX" altLang="es-PE" dirty="0"/>
          </a:p>
          <a:p>
            <a:pPr marL="342900" indent="-342900" algn="just">
              <a:buClr>
                <a:schemeClr val="bg2"/>
              </a:buClr>
              <a:buFont typeface="+mj-lt"/>
              <a:buAutoNum type="arabicPeriod" startAt="3"/>
            </a:pPr>
            <a:r>
              <a:rPr lang="es-MX" altLang="es-PE" dirty="0"/>
              <a:t>Para la costa, para todo tipo de agricultores, también es esencial incluir como productos los servicios de sanidad agraria e inocuidad alimentaria.</a:t>
            </a:r>
            <a:endParaRPr lang="es-PE" altLang="es-PE" dirty="0"/>
          </a:p>
          <a:p>
            <a:pPr marL="285750" indent="-285750" algn="just" eaLnBrk="1" hangingPunct="1">
              <a:buClr>
                <a:schemeClr val="bg2"/>
              </a:buClr>
              <a:buFont typeface="Wingdings" panose="05000000000000000000" pitchFamily="2" charset="2"/>
              <a:buChar char="§"/>
            </a:pPr>
            <a:endParaRPr lang="es-MX" altLang="es-PE" dirty="0"/>
          </a:p>
        </p:txBody>
      </p:sp>
    </p:spTree>
    <p:extLst>
      <p:ext uri="{BB962C8B-B14F-4D97-AF65-F5344CB8AC3E}">
        <p14:creationId xmlns:p14="http://schemas.microsoft.com/office/powerpoint/2010/main" val="32168970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sz="quarter" idx="10"/>
          </p:nvPr>
        </p:nvSpPr>
        <p:spPr>
          <a:xfrm>
            <a:off x="381926" y="653139"/>
            <a:ext cx="8643181" cy="783771"/>
          </a:xfrm>
          <a:solidFill>
            <a:schemeClr val="bg1"/>
          </a:solidFill>
        </p:spPr>
        <p:txBody>
          <a:bodyPr/>
          <a:lstStyle/>
          <a:p>
            <a:pPr marL="0" indent="0">
              <a:buNone/>
            </a:pPr>
            <a:r>
              <a:rPr lang="es-MX" sz="3200" dirty="0" smtClean="0">
                <a:solidFill>
                  <a:schemeClr val="bg2"/>
                </a:solidFill>
              </a:rPr>
              <a:t>1. LA META</a:t>
            </a:r>
            <a:endParaRPr lang="es-PE" sz="3200" dirty="0">
              <a:solidFill>
                <a:schemeClr val="bg2"/>
              </a:solidFill>
            </a:endParaRPr>
          </a:p>
        </p:txBody>
      </p:sp>
      <p:sp>
        <p:nvSpPr>
          <p:cNvPr id="3" name="2 Marcador de número de diapositiva"/>
          <p:cNvSpPr>
            <a:spLocks noGrp="1"/>
          </p:cNvSpPr>
          <p:nvPr>
            <p:ph type="sldNum" sz="quarter" idx="4"/>
          </p:nvPr>
        </p:nvSpPr>
        <p:spPr/>
        <p:txBody>
          <a:bodyPr/>
          <a:lstStyle/>
          <a:p>
            <a:pPr algn="r"/>
            <a:fld id="{9F2D3081-FE09-43A8-92B3-618D637CABED}" type="slidenum">
              <a:rPr lang="es-PE" smtClean="0"/>
              <a:pPr algn="r"/>
              <a:t>2</a:t>
            </a:fld>
            <a:endParaRPr lang="es-PE"/>
          </a:p>
        </p:txBody>
      </p:sp>
      <p:sp>
        <p:nvSpPr>
          <p:cNvPr id="4" name="Content Placeholder 2"/>
          <p:cNvSpPr txBox="1">
            <a:spLocks/>
          </p:cNvSpPr>
          <p:nvPr/>
        </p:nvSpPr>
        <p:spPr>
          <a:xfrm>
            <a:off x="1226978" y="2042388"/>
            <a:ext cx="4105043" cy="2980873"/>
          </a:xfrm>
          <a:prstGeom prst="rect">
            <a:avLst/>
          </a:prstGeom>
        </p:spPr>
        <p:txBody>
          <a:bodyPr vert="horz" lIns="0" tIns="0" rIns="0" bIns="0" rtlCol="0">
            <a:noAutofit/>
          </a:bodyPr>
          <a:lstStyle>
            <a:lvl1pPr marL="0" indent="0" algn="ctr" defTabSz="914296"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148" indent="0" algn="ctr" defTabSz="914296"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296" indent="0" algn="ctr" defTabSz="914296"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3pPr>
            <a:lvl4pPr marL="1371445"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592"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5740"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888"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036"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184"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180975" indent="-180975" algn="just">
              <a:spcBef>
                <a:spcPts val="336"/>
              </a:spcBef>
              <a:buClr>
                <a:srgbClr val="C00000"/>
              </a:buClr>
              <a:buFont typeface="Wingdings" panose="05000000000000000000" pitchFamily="2" charset="2"/>
              <a:buChar char="§"/>
              <a:tabLst>
                <a:tab pos="265113" algn="l"/>
              </a:tabLst>
            </a:pPr>
            <a:r>
              <a:rPr lang="en-US" sz="2800" b="1" dirty="0" smtClean="0">
                <a:solidFill>
                  <a:schemeClr val="tx1"/>
                </a:solidFill>
                <a:latin typeface="Arial" panose="020B0604020202020204" pitchFamily="34" charset="0"/>
                <a:cs typeface="Arial" panose="020B0604020202020204" pitchFamily="34" charset="0"/>
              </a:rPr>
              <a:t>¿</a:t>
            </a:r>
            <a:r>
              <a:rPr lang="en-US" sz="2800" b="1" dirty="0" err="1" smtClean="0">
                <a:solidFill>
                  <a:schemeClr val="tx1"/>
                </a:solidFill>
                <a:latin typeface="Arial" panose="020B0604020202020204" pitchFamily="34" charset="0"/>
                <a:cs typeface="Arial" panose="020B0604020202020204" pitchFamily="34" charset="0"/>
              </a:rPr>
              <a:t>Es</a:t>
            </a:r>
            <a:r>
              <a:rPr lang="en-US" sz="2800" b="1" dirty="0" smtClean="0">
                <a:solidFill>
                  <a:schemeClr val="tx1"/>
                </a:solidFill>
                <a:latin typeface="Arial" panose="020B0604020202020204" pitchFamily="34" charset="0"/>
                <a:cs typeface="Arial" panose="020B0604020202020204" pitchFamily="34" charset="0"/>
              </a:rPr>
              <a:t> </a:t>
            </a:r>
            <a:r>
              <a:rPr lang="en-US" sz="2800" b="1" dirty="0" err="1" smtClean="0">
                <a:solidFill>
                  <a:schemeClr val="tx1"/>
                </a:solidFill>
                <a:latin typeface="Arial" panose="020B0604020202020204" pitchFamily="34" charset="0"/>
                <a:cs typeface="Arial" panose="020B0604020202020204" pitchFamily="34" charset="0"/>
              </a:rPr>
              <a:t>razonable</a:t>
            </a:r>
            <a:r>
              <a:rPr lang="en-US" sz="2800" b="1" dirty="0" smtClean="0">
                <a:solidFill>
                  <a:schemeClr val="tx1"/>
                </a:solidFill>
                <a:latin typeface="Arial" panose="020B0604020202020204" pitchFamily="34" charset="0"/>
                <a:cs typeface="Arial" panose="020B0604020202020204" pitchFamily="34" charset="0"/>
              </a:rPr>
              <a:t>?</a:t>
            </a:r>
          </a:p>
          <a:p>
            <a:pPr marL="180975" indent="-180975" algn="just">
              <a:spcBef>
                <a:spcPts val="336"/>
              </a:spcBef>
              <a:buClr>
                <a:srgbClr val="C00000"/>
              </a:buClr>
              <a:buFont typeface="Wingdings" panose="05000000000000000000" pitchFamily="2" charset="2"/>
              <a:buChar char="§"/>
              <a:tabLst>
                <a:tab pos="265113" algn="l"/>
              </a:tabLst>
            </a:pPr>
            <a:endParaRPr lang="en-US" sz="2800" b="1" dirty="0">
              <a:solidFill>
                <a:schemeClr val="tx1"/>
              </a:solidFill>
              <a:latin typeface="Arial" panose="020B0604020202020204" pitchFamily="34" charset="0"/>
              <a:cs typeface="Arial" panose="020B0604020202020204" pitchFamily="34" charset="0"/>
            </a:endParaRPr>
          </a:p>
          <a:p>
            <a:pPr marL="180975" indent="-180975" algn="just">
              <a:spcBef>
                <a:spcPts val="336"/>
              </a:spcBef>
              <a:buClr>
                <a:srgbClr val="C00000"/>
              </a:buClr>
              <a:buFont typeface="Wingdings" panose="05000000000000000000" pitchFamily="2" charset="2"/>
              <a:buChar char="§"/>
              <a:tabLst>
                <a:tab pos="265113" algn="l"/>
              </a:tabLst>
            </a:pPr>
            <a:r>
              <a:rPr lang="en-US" sz="2800" b="1" dirty="0" smtClean="0">
                <a:solidFill>
                  <a:schemeClr val="tx1"/>
                </a:solidFill>
                <a:latin typeface="Arial" panose="020B0604020202020204" pitchFamily="34" charset="0"/>
                <a:cs typeface="Arial" panose="020B0604020202020204" pitchFamily="34" charset="0"/>
              </a:rPr>
              <a:t>¿</a:t>
            </a:r>
            <a:r>
              <a:rPr lang="en-US" sz="2800" b="1" dirty="0" err="1" smtClean="0">
                <a:solidFill>
                  <a:schemeClr val="tx1"/>
                </a:solidFill>
                <a:latin typeface="Arial" panose="020B0604020202020204" pitchFamily="34" charset="0"/>
                <a:cs typeface="Arial" panose="020B0604020202020204" pitchFamily="34" charset="0"/>
              </a:rPr>
              <a:t>Es</a:t>
            </a:r>
            <a:r>
              <a:rPr lang="en-US" sz="2800" b="1" dirty="0" smtClean="0">
                <a:solidFill>
                  <a:schemeClr val="tx1"/>
                </a:solidFill>
                <a:latin typeface="Arial" panose="020B0604020202020204" pitchFamily="34" charset="0"/>
                <a:cs typeface="Arial" panose="020B0604020202020204" pitchFamily="34" charset="0"/>
              </a:rPr>
              <a:t> </a:t>
            </a:r>
            <a:r>
              <a:rPr lang="en-US" sz="2800" b="1" dirty="0" err="1" smtClean="0">
                <a:solidFill>
                  <a:schemeClr val="tx1"/>
                </a:solidFill>
                <a:latin typeface="Arial" panose="020B0604020202020204" pitchFamily="34" charset="0"/>
                <a:cs typeface="Arial" panose="020B0604020202020204" pitchFamily="34" charset="0"/>
              </a:rPr>
              <a:t>conveniente</a:t>
            </a:r>
            <a:r>
              <a:rPr lang="en-US" sz="2800" b="1" dirty="0" smtClean="0">
                <a:solidFill>
                  <a:schemeClr val="tx1"/>
                </a:solidFill>
                <a:latin typeface="Arial" panose="020B0604020202020204" pitchFamily="34" charset="0"/>
                <a:cs typeface="Arial" panose="020B0604020202020204" pitchFamily="34" charset="0"/>
              </a:rPr>
              <a:t>?</a:t>
            </a:r>
          </a:p>
          <a:p>
            <a:pPr marL="180975" indent="-180975" algn="just">
              <a:spcBef>
                <a:spcPts val="336"/>
              </a:spcBef>
              <a:buClr>
                <a:srgbClr val="C00000"/>
              </a:buClr>
              <a:buFont typeface="Wingdings" panose="05000000000000000000" pitchFamily="2" charset="2"/>
              <a:buChar char="§"/>
              <a:tabLst>
                <a:tab pos="265113" algn="l"/>
              </a:tabLst>
            </a:pPr>
            <a:endParaRPr lang="en-US" sz="2800" b="1" dirty="0">
              <a:solidFill>
                <a:schemeClr val="tx1"/>
              </a:solidFill>
              <a:latin typeface="Arial" panose="020B0604020202020204" pitchFamily="34" charset="0"/>
              <a:cs typeface="Arial" panose="020B0604020202020204" pitchFamily="34" charset="0"/>
            </a:endParaRPr>
          </a:p>
          <a:p>
            <a:pPr marL="180975" indent="-180975" algn="just">
              <a:spcBef>
                <a:spcPts val="336"/>
              </a:spcBef>
              <a:buClr>
                <a:srgbClr val="C00000"/>
              </a:buClr>
              <a:buFont typeface="Wingdings" panose="05000000000000000000" pitchFamily="2" charset="2"/>
              <a:buChar char="§"/>
              <a:tabLst>
                <a:tab pos="265113" algn="l"/>
              </a:tabLst>
            </a:pPr>
            <a:r>
              <a:rPr lang="en-US" sz="2800" b="1" dirty="0" smtClean="0">
                <a:solidFill>
                  <a:schemeClr val="tx1"/>
                </a:solidFill>
                <a:latin typeface="Arial" panose="020B0604020202020204" pitchFamily="34" charset="0"/>
                <a:cs typeface="Arial" panose="020B0604020202020204" pitchFamily="34" charset="0"/>
              </a:rPr>
              <a:t>¿</a:t>
            </a:r>
            <a:r>
              <a:rPr lang="en-US" sz="2800" b="1" dirty="0" err="1" smtClean="0">
                <a:solidFill>
                  <a:schemeClr val="tx1"/>
                </a:solidFill>
                <a:latin typeface="Arial" panose="020B0604020202020204" pitchFamily="34" charset="0"/>
                <a:cs typeface="Arial" panose="020B0604020202020204" pitchFamily="34" charset="0"/>
              </a:rPr>
              <a:t>Qué</a:t>
            </a:r>
            <a:r>
              <a:rPr lang="en-US" sz="2800" b="1" dirty="0" smtClean="0">
                <a:solidFill>
                  <a:schemeClr val="tx1"/>
                </a:solidFill>
                <a:latin typeface="Arial" panose="020B0604020202020204" pitchFamily="34" charset="0"/>
                <a:cs typeface="Arial" panose="020B0604020202020204" pitchFamily="34" charset="0"/>
              </a:rPr>
              <a:t> </a:t>
            </a:r>
            <a:r>
              <a:rPr lang="en-US" sz="2800" b="1" dirty="0" err="1" smtClean="0">
                <a:solidFill>
                  <a:schemeClr val="tx1"/>
                </a:solidFill>
                <a:latin typeface="Arial" panose="020B0604020202020204" pitchFamily="34" charset="0"/>
                <a:cs typeface="Arial" panose="020B0604020202020204" pitchFamily="34" charset="0"/>
              </a:rPr>
              <a:t>hacer</a:t>
            </a:r>
            <a:r>
              <a:rPr lang="en-US" sz="2800" b="1" dirty="0" smtClean="0">
                <a:solidFill>
                  <a:schemeClr val="tx1"/>
                </a:solidFill>
                <a:latin typeface="Arial" panose="020B0604020202020204" pitchFamily="34" charset="0"/>
                <a:cs typeface="Arial" panose="020B0604020202020204" pitchFamily="34" charset="0"/>
              </a:rPr>
              <a:t>?</a:t>
            </a:r>
          </a:p>
          <a:p>
            <a:pPr marL="180975" indent="-180975" algn="just">
              <a:spcBef>
                <a:spcPts val="336"/>
              </a:spcBef>
              <a:buClr>
                <a:srgbClr val="C00000"/>
              </a:buClr>
              <a:tabLst>
                <a:tab pos="265113" algn="l"/>
              </a:tabLst>
            </a:pPr>
            <a:endParaRPr lang="en-US" sz="2800" dirty="0" smtClean="0">
              <a:solidFill>
                <a:srgbClr val="323232"/>
              </a:solidFill>
              <a:latin typeface="Arial" panose="020B0604020202020204" pitchFamily="34" charset="0"/>
              <a:cs typeface="Arial" panose="020B0604020202020204" pitchFamily="34" charset="0"/>
            </a:endParaRPr>
          </a:p>
          <a:p>
            <a:pPr marL="180975" indent="-180975" algn="just">
              <a:spcBef>
                <a:spcPts val="336"/>
              </a:spcBef>
              <a:buClr>
                <a:srgbClr val="C00000"/>
              </a:buClr>
              <a:buFont typeface="Wingdings" panose="05000000000000000000" pitchFamily="2" charset="2"/>
              <a:buChar char="§"/>
              <a:tabLst>
                <a:tab pos="265113" algn="l"/>
              </a:tabLst>
            </a:pPr>
            <a:endParaRPr lang="es-PE" sz="2800" dirty="0" smtClean="0">
              <a:solidFill>
                <a:srgbClr val="32323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48806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sz="quarter" idx="10"/>
          </p:nvPr>
        </p:nvSpPr>
        <p:spPr>
          <a:xfrm>
            <a:off x="289955" y="179847"/>
            <a:ext cx="9430987" cy="1126439"/>
          </a:xfrm>
          <a:solidFill>
            <a:schemeClr val="bg1"/>
          </a:solidFill>
        </p:spPr>
        <p:txBody>
          <a:bodyPr/>
          <a:lstStyle/>
          <a:p>
            <a:pPr marL="0" indent="0">
              <a:buNone/>
            </a:pPr>
            <a:r>
              <a:rPr lang="es-MX" sz="3200" dirty="0" smtClean="0">
                <a:solidFill>
                  <a:schemeClr val="bg2"/>
                </a:solidFill>
              </a:rPr>
              <a:t>PARA EL SECTOR AGROEXPORTADOR: MAYOR RELACIÓN CON OTRAS ENTIDADES </a:t>
            </a:r>
            <a:endParaRPr lang="es-PE" sz="3200" dirty="0">
              <a:solidFill>
                <a:schemeClr val="bg2"/>
              </a:solidFill>
            </a:endParaRPr>
          </a:p>
        </p:txBody>
      </p:sp>
      <p:sp>
        <p:nvSpPr>
          <p:cNvPr id="3" name="2 Marcador de número de diapositiva"/>
          <p:cNvSpPr>
            <a:spLocks noGrp="1"/>
          </p:cNvSpPr>
          <p:nvPr>
            <p:ph type="sldNum" sz="quarter" idx="4"/>
          </p:nvPr>
        </p:nvSpPr>
        <p:spPr/>
        <p:txBody>
          <a:bodyPr/>
          <a:lstStyle/>
          <a:p>
            <a:pPr algn="r"/>
            <a:fld id="{9F2D3081-FE09-43A8-92B3-618D637CABED}" type="slidenum">
              <a:rPr lang="es-PE" smtClean="0"/>
              <a:pPr algn="r"/>
              <a:t>20</a:t>
            </a:fld>
            <a:endParaRPr lang="es-PE"/>
          </a:p>
        </p:txBody>
      </p:sp>
      <p:sp>
        <p:nvSpPr>
          <p:cNvPr id="5" name="Content Placeholder 2"/>
          <p:cNvSpPr txBox="1">
            <a:spLocks/>
          </p:cNvSpPr>
          <p:nvPr/>
        </p:nvSpPr>
        <p:spPr>
          <a:xfrm>
            <a:off x="475013" y="1787494"/>
            <a:ext cx="9060873" cy="3312368"/>
          </a:xfrm>
          <a:prstGeom prst="rect">
            <a:avLst/>
          </a:prstGeom>
        </p:spPr>
        <p:txBody>
          <a:bodyPr vert="horz" lIns="0" tIns="0" rIns="0" bIns="0" rtlCol="0">
            <a:noAutofit/>
          </a:bodyPr>
          <a:lstStyle>
            <a:lvl1pPr marL="0" indent="0" algn="ctr" defTabSz="914296"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148" indent="0" algn="ctr" defTabSz="914296"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296" indent="0" algn="ctr" defTabSz="914296"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3pPr>
            <a:lvl4pPr marL="1371445"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592"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5740"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888"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036"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184"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24000" indent="-269875" algn="just">
              <a:buClr>
                <a:srgbClr val="CC0000"/>
              </a:buClr>
              <a:buFont typeface="Wingdings" pitchFamily="2" charset="2"/>
              <a:buChar char="§"/>
            </a:pPr>
            <a:endParaRPr lang="es-PE" sz="2400" dirty="0" smtClean="0">
              <a:solidFill>
                <a:schemeClr val="tx1"/>
              </a:solidFill>
              <a:latin typeface="Arial" panose="020B0604020202020204" pitchFamily="34" charset="0"/>
              <a:cs typeface="Arial" panose="020B0604020202020204" pitchFamily="34" charset="0"/>
            </a:endParaRPr>
          </a:p>
        </p:txBody>
      </p:sp>
      <p:sp>
        <p:nvSpPr>
          <p:cNvPr id="4" name="3 Rectángulo"/>
          <p:cNvSpPr/>
          <p:nvPr/>
        </p:nvSpPr>
        <p:spPr>
          <a:xfrm>
            <a:off x="475013" y="1787494"/>
            <a:ext cx="8930245" cy="307777"/>
          </a:xfrm>
          <a:prstGeom prst="rect">
            <a:avLst/>
          </a:prstGeom>
        </p:spPr>
        <p:txBody>
          <a:bodyPr wrap="square">
            <a:spAutoFit/>
          </a:bodyPr>
          <a:lstStyle/>
          <a:p>
            <a:pPr marL="285750" indent="-285750" algn="just" eaLnBrk="1" hangingPunct="1">
              <a:buClr>
                <a:schemeClr val="bg2"/>
              </a:buClr>
              <a:buFont typeface="Wingdings" panose="05000000000000000000" pitchFamily="2" charset="2"/>
              <a:buChar char="§"/>
            </a:pPr>
            <a:endParaRPr lang="es-PE" altLang="es-PE" sz="1400" dirty="0"/>
          </a:p>
        </p:txBody>
      </p:sp>
      <p:grpSp>
        <p:nvGrpSpPr>
          <p:cNvPr id="7" name="Group 3"/>
          <p:cNvGrpSpPr>
            <a:grpSpLocks/>
          </p:cNvGrpSpPr>
          <p:nvPr/>
        </p:nvGrpSpPr>
        <p:grpSpPr bwMode="auto">
          <a:xfrm>
            <a:off x="9016344" y="310712"/>
            <a:ext cx="576064" cy="526184"/>
            <a:chOff x="2244" y="1767"/>
            <a:chExt cx="2029" cy="2029"/>
          </a:xfrm>
        </p:grpSpPr>
        <p:sp>
          <p:nvSpPr>
            <p:cNvPr id="8" name="Freeform 4"/>
            <p:cNvSpPr>
              <a:spLocks/>
            </p:cNvSpPr>
            <p:nvPr/>
          </p:nvSpPr>
          <p:spPr bwMode="blackWhite">
            <a:xfrm>
              <a:off x="2366" y="1767"/>
              <a:ext cx="1057" cy="900"/>
            </a:xfrm>
            <a:custGeom>
              <a:avLst/>
              <a:gdLst/>
              <a:ahLst/>
              <a:cxnLst>
                <a:cxn ang="0">
                  <a:pos x="455" y="879"/>
                </a:cxn>
                <a:cxn ang="0">
                  <a:pos x="471" y="838"/>
                </a:cxn>
                <a:cxn ang="0">
                  <a:pos x="490" y="799"/>
                </a:cxn>
                <a:cxn ang="0">
                  <a:pos x="514" y="762"/>
                </a:cxn>
                <a:cxn ang="0">
                  <a:pos x="541" y="728"/>
                </a:cxn>
                <a:cxn ang="0">
                  <a:pos x="570" y="696"/>
                </a:cxn>
                <a:cxn ang="0">
                  <a:pos x="603" y="667"/>
                </a:cxn>
                <a:cxn ang="0">
                  <a:pos x="639" y="642"/>
                </a:cxn>
                <a:cxn ang="0">
                  <a:pos x="676" y="621"/>
                </a:cxn>
                <a:cxn ang="0">
                  <a:pos x="713" y="605"/>
                </a:cxn>
                <a:cxn ang="0">
                  <a:pos x="753" y="591"/>
                </a:cxn>
                <a:cxn ang="0">
                  <a:pos x="793" y="581"/>
                </a:cxn>
                <a:cxn ang="0">
                  <a:pos x="834" y="575"/>
                </a:cxn>
                <a:cxn ang="0">
                  <a:pos x="833" y="711"/>
                </a:cxn>
                <a:cxn ang="0">
                  <a:pos x="1056" y="374"/>
                </a:cxn>
                <a:cxn ang="0">
                  <a:pos x="818" y="0"/>
                </a:cxn>
                <a:cxn ang="0">
                  <a:pos x="819" y="137"/>
                </a:cxn>
                <a:cxn ang="0">
                  <a:pos x="757" y="143"/>
                </a:cxn>
                <a:cxn ang="0">
                  <a:pos x="694" y="154"/>
                </a:cxn>
                <a:cxn ang="0">
                  <a:pos x="634" y="168"/>
                </a:cxn>
                <a:cxn ang="0">
                  <a:pos x="574" y="188"/>
                </a:cxn>
                <a:cxn ang="0">
                  <a:pos x="516" y="211"/>
                </a:cxn>
                <a:cxn ang="0">
                  <a:pos x="460" y="238"/>
                </a:cxn>
                <a:cxn ang="0">
                  <a:pos x="405" y="270"/>
                </a:cxn>
                <a:cxn ang="0">
                  <a:pos x="352" y="306"/>
                </a:cxn>
                <a:cxn ang="0">
                  <a:pos x="302" y="346"/>
                </a:cxn>
                <a:cxn ang="0">
                  <a:pos x="255" y="390"/>
                </a:cxn>
                <a:cxn ang="0">
                  <a:pos x="211" y="437"/>
                </a:cxn>
                <a:cxn ang="0">
                  <a:pos x="170" y="486"/>
                </a:cxn>
                <a:cxn ang="0">
                  <a:pos x="134" y="539"/>
                </a:cxn>
                <a:cxn ang="0">
                  <a:pos x="101" y="595"/>
                </a:cxn>
                <a:cxn ang="0">
                  <a:pos x="72" y="653"/>
                </a:cxn>
                <a:cxn ang="0">
                  <a:pos x="47" y="711"/>
                </a:cxn>
                <a:cxn ang="0">
                  <a:pos x="27" y="773"/>
                </a:cxn>
                <a:cxn ang="0">
                  <a:pos x="11" y="835"/>
                </a:cxn>
                <a:cxn ang="0">
                  <a:pos x="0" y="899"/>
                </a:cxn>
                <a:cxn ang="0">
                  <a:pos x="238" y="741"/>
                </a:cxn>
                <a:cxn ang="0">
                  <a:pos x="455" y="879"/>
                </a:cxn>
              </a:cxnLst>
              <a:rect l="0" t="0" r="r" b="b"/>
              <a:pathLst>
                <a:path w="1057" h="900">
                  <a:moveTo>
                    <a:pt x="455" y="879"/>
                  </a:moveTo>
                  <a:lnTo>
                    <a:pt x="471" y="838"/>
                  </a:lnTo>
                  <a:lnTo>
                    <a:pt x="490" y="799"/>
                  </a:lnTo>
                  <a:lnTo>
                    <a:pt x="514" y="762"/>
                  </a:lnTo>
                  <a:lnTo>
                    <a:pt x="541" y="728"/>
                  </a:lnTo>
                  <a:lnTo>
                    <a:pt x="570" y="696"/>
                  </a:lnTo>
                  <a:lnTo>
                    <a:pt x="603" y="667"/>
                  </a:lnTo>
                  <a:lnTo>
                    <a:pt x="639" y="642"/>
                  </a:lnTo>
                  <a:lnTo>
                    <a:pt x="676" y="621"/>
                  </a:lnTo>
                  <a:lnTo>
                    <a:pt x="713" y="605"/>
                  </a:lnTo>
                  <a:lnTo>
                    <a:pt x="753" y="591"/>
                  </a:lnTo>
                  <a:lnTo>
                    <a:pt x="793" y="581"/>
                  </a:lnTo>
                  <a:lnTo>
                    <a:pt x="834" y="575"/>
                  </a:lnTo>
                  <a:lnTo>
                    <a:pt x="833" y="711"/>
                  </a:lnTo>
                  <a:lnTo>
                    <a:pt x="1056" y="374"/>
                  </a:lnTo>
                  <a:lnTo>
                    <a:pt x="818" y="0"/>
                  </a:lnTo>
                  <a:lnTo>
                    <a:pt x="819" y="137"/>
                  </a:lnTo>
                  <a:lnTo>
                    <a:pt x="757" y="143"/>
                  </a:lnTo>
                  <a:lnTo>
                    <a:pt x="694" y="154"/>
                  </a:lnTo>
                  <a:lnTo>
                    <a:pt x="634" y="168"/>
                  </a:lnTo>
                  <a:lnTo>
                    <a:pt x="574" y="188"/>
                  </a:lnTo>
                  <a:lnTo>
                    <a:pt x="516" y="211"/>
                  </a:lnTo>
                  <a:lnTo>
                    <a:pt x="460" y="238"/>
                  </a:lnTo>
                  <a:lnTo>
                    <a:pt x="405" y="270"/>
                  </a:lnTo>
                  <a:lnTo>
                    <a:pt x="352" y="306"/>
                  </a:lnTo>
                  <a:lnTo>
                    <a:pt x="302" y="346"/>
                  </a:lnTo>
                  <a:lnTo>
                    <a:pt x="255" y="390"/>
                  </a:lnTo>
                  <a:lnTo>
                    <a:pt x="211" y="437"/>
                  </a:lnTo>
                  <a:lnTo>
                    <a:pt x="170" y="486"/>
                  </a:lnTo>
                  <a:lnTo>
                    <a:pt x="134" y="539"/>
                  </a:lnTo>
                  <a:lnTo>
                    <a:pt x="101" y="595"/>
                  </a:lnTo>
                  <a:lnTo>
                    <a:pt x="72" y="653"/>
                  </a:lnTo>
                  <a:lnTo>
                    <a:pt x="47" y="711"/>
                  </a:lnTo>
                  <a:lnTo>
                    <a:pt x="27" y="773"/>
                  </a:lnTo>
                  <a:lnTo>
                    <a:pt x="11" y="835"/>
                  </a:lnTo>
                  <a:lnTo>
                    <a:pt x="0" y="899"/>
                  </a:lnTo>
                  <a:lnTo>
                    <a:pt x="238" y="741"/>
                  </a:lnTo>
                  <a:lnTo>
                    <a:pt x="455" y="879"/>
                  </a:lnTo>
                </a:path>
              </a:pathLst>
            </a:custGeom>
            <a:solidFill>
              <a:srgbClr val="C00000"/>
            </a:solidFill>
            <a:ln w="19050" cap="rnd" cmpd="sng">
              <a:solidFill>
                <a:srgbClr val="808080"/>
              </a:solidFill>
              <a:prstDash val="solid"/>
              <a:round/>
              <a:headEnd type="none" w="med" len="med"/>
              <a:tailEnd type="none" w="med" len="med"/>
            </a:ln>
            <a:effectLst>
              <a:outerShdw dist="35921" dir="2700000" algn="ctr" rotWithShape="0">
                <a:srgbClr val="DDDDDD"/>
              </a:outerShdw>
            </a:effectLst>
          </p:spPr>
          <p:txBody>
            <a:bodyPr/>
            <a:lstStyle/>
            <a:p>
              <a:pPr>
                <a:defRPr/>
              </a:pPr>
              <a:endParaRPr lang="es-PE"/>
            </a:p>
          </p:txBody>
        </p:sp>
        <p:sp>
          <p:nvSpPr>
            <p:cNvPr id="9" name="Freeform 5"/>
            <p:cNvSpPr>
              <a:spLocks/>
            </p:cNvSpPr>
            <p:nvPr/>
          </p:nvSpPr>
          <p:spPr bwMode="blackWhite">
            <a:xfrm>
              <a:off x="3073" y="2892"/>
              <a:ext cx="1033" cy="904"/>
            </a:xfrm>
            <a:custGeom>
              <a:avLst/>
              <a:gdLst/>
              <a:ahLst/>
              <a:cxnLst>
                <a:cxn ang="0">
                  <a:pos x="585" y="1"/>
                </a:cxn>
                <a:cxn ang="0">
                  <a:pos x="573" y="41"/>
                </a:cxn>
                <a:cxn ang="0">
                  <a:pos x="556" y="78"/>
                </a:cxn>
                <a:cxn ang="0">
                  <a:pos x="537" y="116"/>
                </a:cxn>
                <a:cxn ang="0">
                  <a:pos x="514" y="150"/>
                </a:cxn>
                <a:cxn ang="0">
                  <a:pos x="488" y="182"/>
                </a:cxn>
                <a:cxn ang="0">
                  <a:pos x="459" y="212"/>
                </a:cxn>
                <a:cxn ang="0">
                  <a:pos x="427" y="239"/>
                </a:cxn>
                <a:cxn ang="0">
                  <a:pos x="393" y="262"/>
                </a:cxn>
                <a:cxn ang="0">
                  <a:pos x="356" y="283"/>
                </a:cxn>
                <a:cxn ang="0">
                  <a:pos x="317" y="301"/>
                </a:cxn>
                <a:cxn ang="0">
                  <a:pos x="277" y="314"/>
                </a:cxn>
                <a:cxn ang="0">
                  <a:pos x="236" y="323"/>
                </a:cxn>
                <a:cxn ang="0">
                  <a:pos x="235" y="187"/>
                </a:cxn>
                <a:cxn ang="0">
                  <a:pos x="159" y="298"/>
                </a:cxn>
                <a:cxn ang="0">
                  <a:pos x="80" y="409"/>
                </a:cxn>
                <a:cxn ang="0">
                  <a:pos x="0" y="517"/>
                </a:cxn>
                <a:cxn ang="0">
                  <a:pos x="236" y="903"/>
                </a:cxn>
                <a:cxn ang="0">
                  <a:pos x="236" y="766"/>
                </a:cxn>
                <a:cxn ang="0">
                  <a:pos x="295" y="759"/>
                </a:cxn>
                <a:cxn ang="0">
                  <a:pos x="353" y="747"/>
                </a:cxn>
                <a:cxn ang="0">
                  <a:pos x="411" y="733"/>
                </a:cxn>
                <a:cxn ang="0">
                  <a:pos x="467" y="713"/>
                </a:cxn>
                <a:cxn ang="0">
                  <a:pos x="522" y="691"/>
                </a:cxn>
                <a:cxn ang="0">
                  <a:pos x="575" y="665"/>
                </a:cxn>
                <a:cxn ang="0">
                  <a:pos x="626" y="635"/>
                </a:cxn>
                <a:cxn ang="0">
                  <a:pos x="676" y="601"/>
                </a:cxn>
                <a:cxn ang="0">
                  <a:pos x="724" y="564"/>
                </a:cxn>
                <a:cxn ang="0">
                  <a:pos x="768" y="525"/>
                </a:cxn>
                <a:cxn ang="0">
                  <a:pos x="811" y="481"/>
                </a:cxn>
                <a:cxn ang="0">
                  <a:pos x="849" y="435"/>
                </a:cxn>
                <a:cxn ang="0">
                  <a:pos x="884" y="387"/>
                </a:cxn>
                <a:cxn ang="0">
                  <a:pos x="916" y="337"/>
                </a:cxn>
                <a:cxn ang="0">
                  <a:pos x="945" y="284"/>
                </a:cxn>
                <a:cxn ang="0">
                  <a:pos x="970" y="231"/>
                </a:cxn>
                <a:cxn ang="0">
                  <a:pos x="991" y="174"/>
                </a:cxn>
                <a:cxn ang="0">
                  <a:pos x="1009" y="117"/>
                </a:cxn>
                <a:cxn ang="0">
                  <a:pos x="1023" y="58"/>
                </a:cxn>
                <a:cxn ang="0">
                  <a:pos x="1032" y="0"/>
                </a:cxn>
                <a:cxn ang="0">
                  <a:pos x="812" y="132"/>
                </a:cxn>
                <a:cxn ang="0">
                  <a:pos x="585" y="1"/>
                </a:cxn>
              </a:cxnLst>
              <a:rect l="0" t="0" r="r" b="b"/>
              <a:pathLst>
                <a:path w="1033" h="904">
                  <a:moveTo>
                    <a:pt x="585" y="1"/>
                  </a:moveTo>
                  <a:lnTo>
                    <a:pt x="573" y="41"/>
                  </a:lnTo>
                  <a:lnTo>
                    <a:pt x="556" y="78"/>
                  </a:lnTo>
                  <a:lnTo>
                    <a:pt x="537" y="116"/>
                  </a:lnTo>
                  <a:lnTo>
                    <a:pt x="514" y="150"/>
                  </a:lnTo>
                  <a:lnTo>
                    <a:pt x="488" y="182"/>
                  </a:lnTo>
                  <a:lnTo>
                    <a:pt x="459" y="212"/>
                  </a:lnTo>
                  <a:lnTo>
                    <a:pt x="427" y="239"/>
                  </a:lnTo>
                  <a:lnTo>
                    <a:pt x="393" y="262"/>
                  </a:lnTo>
                  <a:lnTo>
                    <a:pt x="356" y="283"/>
                  </a:lnTo>
                  <a:lnTo>
                    <a:pt x="317" y="301"/>
                  </a:lnTo>
                  <a:lnTo>
                    <a:pt x="277" y="314"/>
                  </a:lnTo>
                  <a:lnTo>
                    <a:pt x="236" y="323"/>
                  </a:lnTo>
                  <a:lnTo>
                    <a:pt x="235" y="187"/>
                  </a:lnTo>
                  <a:lnTo>
                    <a:pt x="159" y="298"/>
                  </a:lnTo>
                  <a:lnTo>
                    <a:pt x="80" y="409"/>
                  </a:lnTo>
                  <a:lnTo>
                    <a:pt x="0" y="517"/>
                  </a:lnTo>
                  <a:lnTo>
                    <a:pt x="236" y="903"/>
                  </a:lnTo>
                  <a:lnTo>
                    <a:pt x="236" y="766"/>
                  </a:lnTo>
                  <a:lnTo>
                    <a:pt x="295" y="759"/>
                  </a:lnTo>
                  <a:lnTo>
                    <a:pt x="353" y="747"/>
                  </a:lnTo>
                  <a:lnTo>
                    <a:pt x="411" y="733"/>
                  </a:lnTo>
                  <a:lnTo>
                    <a:pt x="467" y="713"/>
                  </a:lnTo>
                  <a:lnTo>
                    <a:pt x="522" y="691"/>
                  </a:lnTo>
                  <a:lnTo>
                    <a:pt x="575" y="665"/>
                  </a:lnTo>
                  <a:lnTo>
                    <a:pt x="626" y="635"/>
                  </a:lnTo>
                  <a:lnTo>
                    <a:pt x="676" y="601"/>
                  </a:lnTo>
                  <a:lnTo>
                    <a:pt x="724" y="564"/>
                  </a:lnTo>
                  <a:lnTo>
                    <a:pt x="768" y="525"/>
                  </a:lnTo>
                  <a:lnTo>
                    <a:pt x="811" y="481"/>
                  </a:lnTo>
                  <a:lnTo>
                    <a:pt x="849" y="435"/>
                  </a:lnTo>
                  <a:lnTo>
                    <a:pt x="884" y="387"/>
                  </a:lnTo>
                  <a:lnTo>
                    <a:pt x="916" y="337"/>
                  </a:lnTo>
                  <a:lnTo>
                    <a:pt x="945" y="284"/>
                  </a:lnTo>
                  <a:lnTo>
                    <a:pt x="970" y="231"/>
                  </a:lnTo>
                  <a:lnTo>
                    <a:pt x="991" y="174"/>
                  </a:lnTo>
                  <a:lnTo>
                    <a:pt x="1009" y="117"/>
                  </a:lnTo>
                  <a:lnTo>
                    <a:pt x="1023" y="58"/>
                  </a:lnTo>
                  <a:lnTo>
                    <a:pt x="1032" y="0"/>
                  </a:lnTo>
                  <a:lnTo>
                    <a:pt x="812" y="132"/>
                  </a:lnTo>
                  <a:lnTo>
                    <a:pt x="585" y="1"/>
                  </a:lnTo>
                </a:path>
              </a:pathLst>
            </a:custGeom>
            <a:solidFill>
              <a:srgbClr val="DDDDDD"/>
            </a:solidFill>
            <a:ln w="19050" cap="rnd" cmpd="sng">
              <a:solidFill>
                <a:srgbClr val="808080"/>
              </a:solidFill>
              <a:prstDash val="solid"/>
              <a:round/>
              <a:headEnd type="none" w="med" len="med"/>
              <a:tailEnd type="none" w="med" len="med"/>
            </a:ln>
            <a:effectLst>
              <a:outerShdw dist="35921" dir="2700000" algn="ctr" rotWithShape="0">
                <a:srgbClr val="DDDDDD"/>
              </a:outerShdw>
            </a:effectLst>
          </p:spPr>
          <p:txBody>
            <a:bodyPr/>
            <a:lstStyle/>
            <a:p>
              <a:pPr>
                <a:defRPr/>
              </a:pPr>
              <a:endParaRPr lang="es-PE"/>
            </a:p>
          </p:txBody>
        </p:sp>
        <p:sp>
          <p:nvSpPr>
            <p:cNvPr id="10" name="Freeform 6"/>
            <p:cNvSpPr>
              <a:spLocks/>
            </p:cNvSpPr>
            <p:nvPr/>
          </p:nvSpPr>
          <p:spPr bwMode="blackWhite">
            <a:xfrm>
              <a:off x="2244" y="2563"/>
              <a:ext cx="930" cy="1075"/>
            </a:xfrm>
            <a:custGeom>
              <a:avLst/>
              <a:gdLst/>
              <a:ahLst/>
              <a:cxnLst>
                <a:cxn ang="0">
                  <a:pos x="929" y="645"/>
                </a:cxn>
                <a:cxn ang="0">
                  <a:pos x="887" y="634"/>
                </a:cxn>
                <a:cxn ang="0">
                  <a:pos x="847" y="620"/>
                </a:cxn>
                <a:cxn ang="0">
                  <a:pos x="807" y="603"/>
                </a:cxn>
                <a:cxn ang="0">
                  <a:pos x="771" y="582"/>
                </a:cxn>
                <a:cxn ang="0">
                  <a:pos x="735" y="557"/>
                </a:cxn>
                <a:cxn ang="0">
                  <a:pos x="703" y="529"/>
                </a:cxn>
                <a:cxn ang="0">
                  <a:pos x="673" y="497"/>
                </a:cxn>
                <a:cxn ang="0">
                  <a:pos x="648" y="465"/>
                </a:cxn>
                <a:cxn ang="0">
                  <a:pos x="624" y="428"/>
                </a:cxn>
                <a:cxn ang="0">
                  <a:pos x="607" y="398"/>
                </a:cxn>
                <a:cxn ang="0">
                  <a:pos x="594" y="366"/>
                </a:cxn>
                <a:cxn ang="0">
                  <a:pos x="583" y="332"/>
                </a:cxn>
                <a:cxn ang="0">
                  <a:pos x="577" y="298"/>
                </a:cxn>
                <a:cxn ang="0">
                  <a:pos x="575" y="264"/>
                </a:cxn>
                <a:cxn ang="0">
                  <a:pos x="576" y="229"/>
                </a:cxn>
                <a:cxn ang="0">
                  <a:pos x="748" y="229"/>
                </a:cxn>
                <a:cxn ang="0">
                  <a:pos x="360" y="0"/>
                </a:cxn>
                <a:cxn ang="0">
                  <a:pos x="0" y="236"/>
                </a:cxn>
                <a:cxn ang="0">
                  <a:pos x="136" y="237"/>
                </a:cxn>
                <a:cxn ang="0">
                  <a:pos x="141" y="299"/>
                </a:cxn>
                <a:cxn ang="0">
                  <a:pos x="150" y="362"/>
                </a:cxn>
                <a:cxn ang="0">
                  <a:pos x="165" y="422"/>
                </a:cxn>
                <a:cxn ang="0">
                  <a:pos x="182" y="483"/>
                </a:cxn>
                <a:cxn ang="0">
                  <a:pos x="204" y="541"/>
                </a:cxn>
                <a:cxn ang="0">
                  <a:pos x="231" y="598"/>
                </a:cxn>
                <a:cxn ang="0">
                  <a:pos x="262" y="653"/>
                </a:cxn>
                <a:cxn ang="0">
                  <a:pos x="296" y="704"/>
                </a:cxn>
                <a:cxn ang="0">
                  <a:pos x="333" y="752"/>
                </a:cxn>
                <a:cxn ang="0">
                  <a:pos x="374" y="797"/>
                </a:cxn>
                <a:cxn ang="0">
                  <a:pos x="419" y="841"/>
                </a:cxn>
                <a:cxn ang="0">
                  <a:pos x="465" y="880"/>
                </a:cxn>
                <a:cxn ang="0">
                  <a:pos x="514" y="917"/>
                </a:cxn>
                <a:cxn ang="0">
                  <a:pos x="566" y="951"/>
                </a:cxn>
                <a:cxn ang="0">
                  <a:pos x="620" y="980"/>
                </a:cxn>
                <a:cxn ang="0">
                  <a:pos x="675" y="1007"/>
                </a:cxn>
                <a:cxn ang="0">
                  <a:pos x="732" y="1029"/>
                </a:cxn>
                <a:cxn ang="0">
                  <a:pos x="790" y="1048"/>
                </a:cxn>
                <a:cxn ang="0">
                  <a:pos x="849" y="1062"/>
                </a:cxn>
                <a:cxn ang="0">
                  <a:pos x="910" y="1074"/>
                </a:cxn>
                <a:cxn ang="0">
                  <a:pos x="772" y="845"/>
                </a:cxn>
                <a:cxn ang="0">
                  <a:pos x="929" y="645"/>
                </a:cxn>
              </a:cxnLst>
              <a:rect l="0" t="0" r="r" b="b"/>
              <a:pathLst>
                <a:path w="930" h="1075">
                  <a:moveTo>
                    <a:pt x="929" y="645"/>
                  </a:moveTo>
                  <a:lnTo>
                    <a:pt x="887" y="634"/>
                  </a:lnTo>
                  <a:lnTo>
                    <a:pt x="847" y="620"/>
                  </a:lnTo>
                  <a:lnTo>
                    <a:pt x="807" y="603"/>
                  </a:lnTo>
                  <a:lnTo>
                    <a:pt x="771" y="582"/>
                  </a:lnTo>
                  <a:lnTo>
                    <a:pt x="735" y="557"/>
                  </a:lnTo>
                  <a:lnTo>
                    <a:pt x="703" y="529"/>
                  </a:lnTo>
                  <a:lnTo>
                    <a:pt x="673" y="497"/>
                  </a:lnTo>
                  <a:lnTo>
                    <a:pt x="648" y="465"/>
                  </a:lnTo>
                  <a:lnTo>
                    <a:pt x="624" y="428"/>
                  </a:lnTo>
                  <a:lnTo>
                    <a:pt x="607" y="398"/>
                  </a:lnTo>
                  <a:lnTo>
                    <a:pt x="594" y="366"/>
                  </a:lnTo>
                  <a:lnTo>
                    <a:pt x="583" y="332"/>
                  </a:lnTo>
                  <a:lnTo>
                    <a:pt x="577" y="298"/>
                  </a:lnTo>
                  <a:lnTo>
                    <a:pt x="575" y="264"/>
                  </a:lnTo>
                  <a:lnTo>
                    <a:pt x="576" y="229"/>
                  </a:lnTo>
                  <a:lnTo>
                    <a:pt x="748" y="229"/>
                  </a:lnTo>
                  <a:lnTo>
                    <a:pt x="360" y="0"/>
                  </a:lnTo>
                  <a:lnTo>
                    <a:pt x="0" y="236"/>
                  </a:lnTo>
                  <a:lnTo>
                    <a:pt x="136" y="237"/>
                  </a:lnTo>
                  <a:lnTo>
                    <a:pt x="141" y="299"/>
                  </a:lnTo>
                  <a:lnTo>
                    <a:pt x="150" y="362"/>
                  </a:lnTo>
                  <a:lnTo>
                    <a:pt x="165" y="422"/>
                  </a:lnTo>
                  <a:lnTo>
                    <a:pt x="182" y="483"/>
                  </a:lnTo>
                  <a:lnTo>
                    <a:pt x="204" y="541"/>
                  </a:lnTo>
                  <a:lnTo>
                    <a:pt x="231" y="598"/>
                  </a:lnTo>
                  <a:lnTo>
                    <a:pt x="262" y="653"/>
                  </a:lnTo>
                  <a:lnTo>
                    <a:pt x="296" y="704"/>
                  </a:lnTo>
                  <a:lnTo>
                    <a:pt x="333" y="752"/>
                  </a:lnTo>
                  <a:lnTo>
                    <a:pt x="374" y="797"/>
                  </a:lnTo>
                  <a:lnTo>
                    <a:pt x="419" y="841"/>
                  </a:lnTo>
                  <a:lnTo>
                    <a:pt x="465" y="880"/>
                  </a:lnTo>
                  <a:lnTo>
                    <a:pt x="514" y="917"/>
                  </a:lnTo>
                  <a:lnTo>
                    <a:pt x="566" y="951"/>
                  </a:lnTo>
                  <a:lnTo>
                    <a:pt x="620" y="980"/>
                  </a:lnTo>
                  <a:lnTo>
                    <a:pt x="675" y="1007"/>
                  </a:lnTo>
                  <a:lnTo>
                    <a:pt x="732" y="1029"/>
                  </a:lnTo>
                  <a:lnTo>
                    <a:pt x="790" y="1048"/>
                  </a:lnTo>
                  <a:lnTo>
                    <a:pt x="849" y="1062"/>
                  </a:lnTo>
                  <a:lnTo>
                    <a:pt x="910" y="1074"/>
                  </a:lnTo>
                  <a:lnTo>
                    <a:pt x="772" y="845"/>
                  </a:lnTo>
                  <a:lnTo>
                    <a:pt x="929" y="645"/>
                  </a:lnTo>
                </a:path>
              </a:pathLst>
            </a:custGeom>
            <a:solidFill>
              <a:srgbClr val="DDDDDD"/>
            </a:solidFill>
            <a:ln w="19050" cap="rnd" cmpd="sng">
              <a:solidFill>
                <a:srgbClr val="808080"/>
              </a:solidFill>
              <a:prstDash val="solid"/>
              <a:round/>
              <a:headEnd type="none" w="med" len="med"/>
              <a:tailEnd type="none" w="med" len="med"/>
            </a:ln>
            <a:effectLst>
              <a:outerShdw dist="35921" dir="2700000" algn="ctr" rotWithShape="0">
                <a:srgbClr val="DDDDDD"/>
              </a:outerShdw>
            </a:effectLst>
          </p:spPr>
          <p:txBody>
            <a:bodyPr/>
            <a:lstStyle/>
            <a:p>
              <a:pPr>
                <a:defRPr/>
              </a:pPr>
              <a:endParaRPr lang="es-PE"/>
            </a:p>
          </p:txBody>
        </p:sp>
        <p:sp>
          <p:nvSpPr>
            <p:cNvPr id="11" name="Freeform 7"/>
            <p:cNvSpPr>
              <a:spLocks/>
            </p:cNvSpPr>
            <p:nvPr/>
          </p:nvSpPr>
          <p:spPr bwMode="blackWhite">
            <a:xfrm>
              <a:off x="3330" y="1909"/>
              <a:ext cx="943" cy="1065"/>
            </a:xfrm>
            <a:custGeom>
              <a:avLst/>
              <a:gdLst/>
              <a:ahLst/>
              <a:cxnLst>
                <a:cxn ang="0">
                  <a:pos x="554" y="1064"/>
                </a:cxn>
                <a:cxn ang="0">
                  <a:pos x="942" y="840"/>
                </a:cxn>
                <a:cxn ang="0">
                  <a:pos x="781" y="840"/>
                </a:cxn>
                <a:cxn ang="0">
                  <a:pos x="776" y="778"/>
                </a:cxn>
                <a:cxn ang="0">
                  <a:pos x="767" y="716"/>
                </a:cxn>
                <a:cxn ang="0">
                  <a:pos x="754" y="655"/>
                </a:cxn>
                <a:cxn ang="0">
                  <a:pos x="737" y="595"/>
                </a:cxn>
                <a:cxn ang="0">
                  <a:pos x="714" y="536"/>
                </a:cxn>
                <a:cxn ang="0">
                  <a:pos x="688" y="480"/>
                </a:cxn>
                <a:cxn ang="0">
                  <a:pos x="658" y="425"/>
                </a:cxn>
                <a:cxn ang="0">
                  <a:pos x="624" y="372"/>
                </a:cxn>
                <a:cxn ang="0">
                  <a:pos x="586" y="323"/>
                </a:cxn>
                <a:cxn ang="0">
                  <a:pos x="547" y="275"/>
                </a:cxn>
                <a:cxn ang="0">
                  <a:pos x="502" y="232"/>
                </a:cxn>
                <a:cxn ang="0">
                  <a:pos x="455" y="191"/>
                </a:cxn>
                <a:cxn ang="0">
                  <a:pos x="405" y="153"/>
                </a:cxn>
                <a:cxn ang="0">
                  <a:pos x="352" y="120"/>
                </a:cxn>
                <a:cxn ang="0">
                  <a:pos x="298" y="89"/>
                </a:cxn>
                <a:cxn ang="0">
                  <a:pos x="241" y="63"/>
                </a:cxn>
                <a:cxn ang="0">
                  <a:pos x="182" y="41"/>
                </a:cxn>
                <a:cxn ang="0">
                  <a:pos x="122" y="23"/>
                </a:cxn>
                <a:cxn ang="0">
                  <a:pos x="61" y="9"/>
                </a:cxn>
                <a:cxn ang="0">
                  <a:pos x="0" y="0"/>
                </a:cxn>
                <a:cxn ang="0">
                  <a:pos x="137" y="226"/>
                </a:cxn>
                <a:cxn ang="0">
                  <a:pos x="5" y="451"/>
                </a:cxn>
                <a:cxn ang="0">
                  <a:pos x="48" y="465"/>
                </a:cxn>
                <a:cxn ang="0">
                  <a:pos x="90" y="483"/>
                </a:cxn>
                <a:cxn ang="0">
                  <a:pos x="130" y="505"/>
                </a:cxn>
                <a:cxn ang="0">
                  <a:pos x="168" y="531"/>
                </a:cxn>
                <a:cxn ang="0">
                  <a:pos x="202" y="561"/>
                </a:cxn>
                <a:cxn ang="0">
                  <a:pos x="233" y="594"/>
                </a:cxn>
                <a:cxn ang="0">
                  <a:pos x="262" y="629"/>
                </a:cxn>
                <a:cxn ang="0">
                  <a:pos x="285" y="668"/>
                </a:cxn>
                <a:cxn ang="0">
                  <a:pos x="305" y="709"/>
                </a:cxn>
                <a:cxn ang="0">
                  <a:pos x="321" y="751"/>
                </a:cxn>
                <a:cxn ang="0">
                  <a:pos x="333" y="795"/>
                </a:cxn>
                <a:cxn ang="0">
                  <a:pos x="340" y="840"/>
                </a:cxn>
                <a:cxn ang="0">
                  <a:pos x="188" y="841"/>
                </a:cxn>
                <a:cxn ang="0">
                  <a:pos x="554" y="1064"/>
                </a:cxn>
              </a:cxnLst>
              <a:rect l="0" t="0" r="r" b="b"/>
              <a:pathLst>
                <a:path w="943" h="1065">
                  <a:moveTo>
                    <a:pt x="554" y="1064"/>
                  </a:moveTo>
                  <a:lnTo>
                    <a:pt x="942" y="840"/>
                  </a:lnTo>
                  <a:lnTo>
                    <a:pt x="781" y="840"/>
                  </a:lnTo>
                  <a:lnTo>
                    <a:pt x="776" y="778"/>
                  </a:lnTo>
                  <a:lnTo>
                    <a:pt x="767" y="716"/>
                  </a:lnTo>
                  <a:lnTo>
                    <a:pt x="754" y="655"/>
                  </a:lnTo>
                  <a:lnTo>
                    <a:pt x="737" y="595"/>
                  </a:lnTo>
                  <a:lnTo>
                    <a:pt x="714" y="536"/>
                  </a:lnTo>
                  <a:lnTo>
                    <a:pt x="688" y="480"/>
                  </a:lnTo>
                  <a:lnTo>
                    <a:pt x="658" y="425"/>
                  </a:lnTo>
                  <a:lnTo>
                    <a:pt x="624" y="372"/>
                  </a:lnTo>
                  <a:lnTo>
                    <a:pt x="586" y="323"/>
                  </a:lnTo>
                  <a:lnTo>
                    <a:pt x="547" y="275"/>
                  </a:lnTo>
                  <a:lnTo>
                    <a:pt x="502" y="232"/>
                  </a:lnTo>
                  <a:lnTo>
                    <a:pt x="455" y="191"/>
                  </a:lnTo>
                  <a:lnTo>
                    <a:pt x="405" y="153"/>
                  </a:lnTo>
                  <a:lnTo>
                    <a:pt x="352" y="120"/>
                  </a:lnTo>
                  <a:lnTo>
                    <a:pt x="298" y="89"/>
                  </a:lnTo>
                  <a:lnTo>
                    <a:pt x="241" y="63"/>
                  </a:lnTo>
                  <a:lnTo>
                    <a:pt x="182" y="41"/>
                  </a:lnTo>
                  <a:lnTo>
                    <a:pt x="122" y="23"/>
                  </a:lnTo>
                  <a:lnTo>
                    <a:pt x="61" y="9"/>
                  </a:lnTo>
                  <a:lnTo>
                    <a:pt x="0" y="0"/>
                  </a:lnTo>
                  <a:lnTo>
                    <a:pt x="137" y="226"/>
                  </a:lnTo>
                  <a:lnTo>
                    <a:pt x="5" y="451"/>
                  </a:lnTo>
                  <a:lnTo>
                    <a:pt x="48" y="465"/>
                  </a:lnTo>
                  <a:lnTo>
                    <a:pt x="90" y="483"/>
                  </a:lnTo>
                  <a:lnTo>
                    <a:pt x="130" y="505"/>
                  </a:lnTo>
                  <a:lnTo>
                    <a:pt x="168" y="531"/>
                  </a:lnTo>
                  <a:lnTo>
                    <a:pt x="202" y="561"/>
                  </a:lnTo>
                  <a:lnTo>
                    <a:pt x="233" y="594"/>
                  </a:lnTo>
                  <a:lnTo>
                    <a:pt x="262" y="629"/>
                  </a:lnTo>
                  <a:lnTo>
                    <a:pt x="285" y="668"/>
                  </a:lnTo>
                  <a:lnTo>
                    <a:pt x="305" y="709"/>
                  </a:lnTo>
                  <a:lnTo>
                    <a:pt x="321" y="751"/>
                  </a:lnTo>
                  <a:lnTo>
                    <a:pt x="333" y="795"/>
                  </a:lnTo>
                  <a:lnTo>
                    <a:pt x="340" y="840"/>
                  </a:lnTo>
                  <a:lnTo>
                    <a:pt x="188" y="841"/>
                  </a:lnTo>
                  <a:lnTo>
                    <a:pt x="554" y="1064"/>
                  </a:lnTo>
                </a:path>
              </a:pathLst>
            </a:custGeom>
            <a:solidFill>
              <a:srgbClr val="DDDDDD"/>
            </a:solidFill>
            <a:ln w="19050" cap="rnd" cmpd="sng">
              <a:solidFill>
                <a:srgbClr val="808080"/>
              </a:solidFill>
              <a:prstDash val="solid"/>
              <a:round/>
              <a:headEnd type="none" w="med" len="med"/>
              <a:tailEnd type="none" w="med" len="med"/>
            </a:ln>
            <a:effectLst>
              <a:outerShdw dist="35921" dir="2700000" algn="ctr" rotWithShape="0">
                <a:srgbClr val="DDDDDD"/>
              </a:outerShdw>
            </a:effectLst>
          </p:spPr>
          <p:txBody>
            <a:bodyPr/>
            <a:lstStyle/>
            <a:p>
              <a:pPr>
                <a:defRPr/>
              </a:pPr>
              <a:endParaRPr lang="es-PE"/>
            </a:p>
          </p:txBody>
        </p:sp>
      </p:grpSp>
      <p:sp>
        <p:nvSpPr>
          <p:cNvPr id="12" name="11 CuadroTexto"/>
          <p:cNvSpPr txBox="1"/>
          <p:nvPr/>
        </p:nvSpPr>
        <p:spPr>
          <a:xfrm>
            <a:off x="909872" y="6348091"/>
            <a:ext cx="5073463" cy="338554"/>
          </a:xfrm>
          <a:prstGeom prst="rect">
            <a:avLst/>
          </a:prstGeom>
          <a:noFill/>
        </p:spPr>
        <p:txBody>
          <a:bodyPr wrap="square" rtlCol="0">
            <a:spAutoFit/>
          </a:bodyPr>
          <a:lstStyle/>
          <a:p>
            <a:r>
              <a:rPr lang="es-MX" sz="800" dirty="0" smtClean="0">
                <a:latin typeface="Arial" pitchFamily="34" charset="0"/>
                <a:cs typeface="Arial" pitchFamily="34" charset="0"/>
              </a:rPr>
              <a:t>Fuente: </a:t>
            </a:r>
            <a:r>
              <a:rPr lang="es-PE" sz="800" dirty="0" smtClean="0"/>
              <a:t>Ley Orgánica del Poder Ejecutivo (Ley Nº 29158), Organismos públicos</a:t>
            </a:r>
          </a:p>
          <a:p>
            <a:r>
              <a:rPr lang="es-MX" sz="800" dirty="0" smtClean="0">
                <a:latin typeface="Arial" pitchFamily="34" charset="0"/>
                <a:cs typeface="Arial" pitchFamily="34" charset="0"/>
              </a:rPr>
              <a:t>Elaboración: APOYO Consultoría</a:t>
            </a:r>
            <a:endParaRPr lang="es-PE" sz="800" dirty="0">
              <a:latin typeface="Arial" pitchFamily="34" charset="0"/>
              <a:cs typeface="Arial" pitchFamily="34" charset="0"/>
            </a:endParaRPr>
          </a:p>
        </p:txBody>
      </p:sp>
      <p:pic>
        <p:nvPicPr>
          <p:cNvPr id="1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3952" y="3573015"/>
            <a:ext cx="2381606" cy="12039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984" y="2573745"/>
            <a:ext cx="2194471" cy="12343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5" descr="Image result for mtc logo 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9868" y="3555916"/>
            <a:ext cx="1613309" cy="161330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7" descr="Image result for ministerio de vivienda logo 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4984" y="4859303"/>
            <a:ext cx="2484654" cy="109617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67927" y="2777967"/>
            <a:ext cx="2038657" cy="6506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Picture 20" descr="Image result for promperu logo 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60540" y="3343074"/>
            <a:ext cx="1510724" cy="131006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2" descr="Image result for mincetur logo 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503250" y="4777001"/>
            <a:ext cx="1368014" cy="1260776"/>
          </a:xfrm>
          <a:prstGeom prst="rect">
            <a:avLst/>
          </a:prstGeom>
          <a:noFill/>
          <a:extLst>
            <a:ext uri="{909E8E84-426E-40DD-AFC4-6F175D3DCCD1}">
              <a14:hiddenFill xmlns:a14="http://schemas.microsoft.com/office/drawing/2010/main">
                <a:solidFill>
                  <a:srgbClr val="FFFFFF"/>
                </a:solidFill>
              </a14:hiddenFill>
            </a:ext>
          </a:extLst>
        </p:spPr>
      </p:pic>
      <p:sp>
        <p:nvSpPr>
          <p:cNvPr id="20" name="19 Cerrar llave"/>
          <p:cNvSpPr/>
          <p:nvPr/>
        </p:nvSpPr>
        <p:spPr>
          <a:xfrm>
            <a:off x="6537176" y="2481943"/>
            <a:ext cx="288032" cy="3863380"/>
          </a:xfrm>
          <a:prstGeom prst="rightBrace">
            <a:avLst/>
          </a:pr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PE"/>
          </a:p>
        </p:txBody>
      </p:sp>
      <p:sp>
        <p:nvSpPr>
          <p:cNvPr id="21" name="2 Marcador de texto"/>
          <p:cNvSpPr txBox="1">
            <a:spLocks/>
          </p:cNvSpPr>
          <p:nvPr/>
        </p:nvSpPr>
        <p:spPr>
          <a:xfrm>
            <a:off x="118906" y="1626936"/>
            <a:ext cx="9574384" cy="842981"/>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lang="en-US" sz="2000" b="1" kern="1200" baseline="0" smtClean="0">
                <a:solidFill>
                  <a:schemeClr val="tx1"/>
                </a:solidFill>
                <a:latin typeface="+mn-lt"/>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lang="es-PE"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buClr>
                <a:schemeClr val="bg2"/>
              </a:buClr>
            </a:pPr>
            <a:r>
              <a:rPr lang="es-PE" sz="2200" b="0" dirty="0" smtClean="0"/>
              <a:t>Los temas de agenda de las </a:t>
            </a:r>
            <a:r>
              <a:rPr lang="es-PE" sz="2200" b="0" dirty="0" err="1" smtClean="0"/>
              <a:t>agroexportaciones</a:t>
            </a:r>
            <a:r>
              <a:rPr lang="es-PE" sz="2200" b="0" dirty="0" smtClean="0"/>
              <a:t> trascienden hacia otras entidades.</a:t>
            </a:r>
            <a:endParaRPr lang="es-PE" sz="2200" b="0" dirty="0"/>
          </a:p>
        </p:txBody>
      </p:sp>
    </p:spTree>
    <p:extLst>
      <p:ext uri="{BB962C8B-B14F-4D97-AF65-F5344CB8AC3E}">
        <p14:creationId xmlns:p14="http://schemas.microsoft.com/office/powerpoint/2010/main" val="37529468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sz="quarter" idx="10"/>
          </p:nvPr>
        </p:nvSpPr>
        <p:spPr>
          <a:xfrm>
            <a:off x="224641" y="268878"/>
            <a:ext cx="9430987" cy="1151906"/>
          </a:xfrm>
          <a:solidFill>
            <a:schemeClr val="bg1"/>
          </a:solidFill>
        </p:spPr>
        <p:txBody>
          <a:bodyPr/>
          <a:lstStyle/>
          <a:p>
            <a:pPr marL="0" indent="0">
              <a:buNone/>
            </a:pPr>
            <a:r>
              <a:rPr lang="es-MX" sz="3200" dirty="0" smtClean="0">
                <a:solidFill>
                  <a:schemeClr val="bg2"/>
                </a:solidFill>
              </a:rPr>
              <a:t>MAYOR FORTALECIMIENTO INSTITUCIONAL DE ENTIDADES DEL SECTOR</a:t>
            </a:r>
            <a:endParaRPr lang="es-PE" sz="3200" dirty="0">
              <a:solidFill>
                <a:schemeClr val="bg2"/>
              </a:solidFill>
            </a:endParaRPr>
          </a:p>
        </p:txBody>
      </p:sp>
      <p:sp>
        <p:nvSpPr>
          <p:cNvPr id="3" name="2 Marcador de número de diapositiva"/>
          <p:cNvSpPr>
            <a:spLocks noGrp="1"/>
          </p:cNvSpPr>
          <p:nvPr>
            <p:ph type="sldNum" sz="quarter" idx="4"/>
          </p:nvPr>
        </p:nvSpPr>
        <p:spPr/>
        <p:txBody>
          <a:bodyPr/>
          <a:lstStyle/>
          <a:p>
            <a:pPr algn="r"/>
            <a:fld id="{9F2D3081-FE09-43A8-92B3-618D637CABED}" type="slidenum">
              <a:rPr lang="es-PE" smtClean="0"/>
              <a:pPr algn="r"/>
              <a:t>21</a:t>
            </a:fld>
            <a:endParaRPr lang="es-PE"/>
          </a:p>
        </p:txBody>
      </p:sp>
      <p:sp>
        <p:nvSpPr>
          <p:cNvPr id="5" name="Content Placeholder 2"/>
          <p:cNvSpPr txBox="1">
            <a:spLocks/>
          </p:cNvSpPr>
          <p:nvPr/>
        </p:nvSpPr>
        <p:spPr>
          <a:xfrm>
            <a:off x="475013" y="1787494"/>
            <a:ext cx="9060873" cy="3312368"/>
          </a:xfrm>
          <a:prstGeom prst="rect">
            <a:avLst/>
          </a:prstGeom>
        </p:spPr>
        <p:txBody>
          <a:bodyPr vert="horz" lIns="0" tIns="0" rIns="0" bIns="0" rtlCol="0">
            <a:noAutofit/>
          </a:bodyPr>
          <a:lstStyle>
            <a:lvl1pPr marL="0" indent="0" algn="ctr" defTabSz="914296"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148" indent="0" algn="ctr" defTabSz="914296"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296" indent="0" algn="ctr" defTabSz="914296"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3pPr>
            <a:lvl4pPr marL="1371445"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592"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5740"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888"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036"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184"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24000" indent="-269875" algn="just">
              <a:buClr>
                <a:srgbClr val="CC0000"/>
              </a:buClr>
              <a:buFont typeface="Wingdings" pitchFamily="2" charset="2"/>
              <a:buChar char="§"/>
            </a:pPr>
            <a:endParaRPr lang="es-PE" sz="2400" dirty="0" smtClean="0">
              <a:solidFill>
                <a:schemeClr val="tx1"/>
              </a:solidFill>
              <a:latin typeface="Arial" panose="020B0604020202020204" pitchFamily="34" charset="0"/>
              <a:cs typeface="Arial" panose="020B0604020202020204" pitchFamily="34" charset="0"/>
            </a:endParaRPr>
          </a:p>
        </p:txBody>
      </p:sp>
      <p:sp>
        <p:nvSpPr>
          <p:cNvPr id="4" name="3 Rectángulo"/>
          <p:cNvSpPr/>
          <p:nvPr/>
        </p:nvSpPr>
        <p:spPr>
          <a:xfrm>
            <a:off x="475013" y="1787494"/>
            <a:ext cx="8930245" cy="307777"/>
          </a:xfrm>
          <a:prstGeom prst="rect">
            <a:avLst/>
          </a:prstGeom>
        </p:spPr>
        <p:txBody>
          <a:bodyPr wrap="square">
            <a:spAutoFit/>
          </a:bodyPr>
          <a:lstStyle/>
          <a:p>
            <a:pPr marL="285750" indent="-285750" algn="just" eaLnBrk="1" hangingPunct="1">
              <a:buClr>
                <a:schemeClr val="bg2"/>
              </a:buClr>
              <a:buFont typeface="Wingdings" panose="05000000000000000000" pitchFamily="2" charset="2"/>
              <a:buChar char="§"/>
            </a:pPr>
            <a:endParaRPr lang="es-PE" altLang="es-PE" sz="1400" dirty="0"/>
          </a:p>
        </p:txBody>
      </p:sp>
      <p:grpSp>
        <p:nvGrpSpPr>
          <p:cNvPr id="7" name="Group 3"/>
          <p:cNvGrpSpPr>
            <a:grpSpLocks/>
          </p:cNvGrpSpPr>
          <p:nvPr/>
        </p:nvGrpSpPr>
        <p:grpSpPr bwMode="auto">
          <a:xfrm>
            <a:off x="6486306" y="790630"/>
            <a:ext cx="576064" cy="526184"/>
            <a:chOff x="2244" y="1767"/>
            <a:chExt cx="2029" cy="2029"/>
          </a:xfrm>
        </p:grpSpPr>
        <p:sp>
          <p:nvSpPr>
            <p:cNvPr id="8" name="Freeform 4"/>
            <p:cNvSpPr>
              <a:spLocks/>
            </p:cNvSpPr>
            <p:nvPr/>
          </p:nvSpPr>
          <p:spPr bwMode="blackWhite">
            <a:xfrm>
              <a:off x="2366" y="1767"/>
              <a:ext cx="1057" cy="900"/>
            </a:xfrm>
            <a:custGeom>
              <a:avLst/>
              <a:gdLst/>
              <a:ahLst/>
              <a:cxnLst>
                <a:cxn ang="0">
                  <a:pos x="455" y="879"/>
                </a:cxn>
                <a:cxn ang="0">
                  <a:pos x="471" y="838"/>
                </a:cxn>
                <a:cxn ang="0">
                  <a:pos x="490" y="799"/>
                </a:cxn>
                <a:cxn ang="0">
                  <a:pos x="514" y="762"/>
                </a:cxn>
                <a:cxn ang="0">
                  <a:pos x="541" y="728"/>
                </a:cxn>
                <a:cxn ang="0">
                  <a:pos x="570" y="696"/>
                </a:cxn>
                <a:cxn ang="0">
                  <a:pos x="603" y="667"/>
                </a:cxn>
                <a:cxn ang="0">
                  <a:pos x="639" y="642"/>
                </a:cxn>
                <a:cxn ang="0">
                  <a:pos x="676" y="621"/>
                </a:cxn>
                <a:cxn ang="0">
                  <a:pos x="713" y="605"/>
                </a:cxn>
                <a:cxn ang="0">
                  <a:pos x="753" y="591"/>
                </a:cxn>
                <a:cxn ang="0">
                  <a:pos x="793" y="581"/>
                </a:cxn>
                <a:cxn ang="0">
                  <a:pos x="834" y="575"/>
                </a:cxn>
                <a:cxn ang="0">
                  <a:pos x="833" y="711"/>
                </a:cxn>
                <a:cxn ang="0">
                  <a:pos x="1056" y="374"/>
                </a:cxn>
                <a:cxn ang="0">
                  <a:pos x="818" y="0"/>
                </a:cxn>
                <a:cxn ang="0">
                  <a:pos x="819" y="137"/>
                </a:cxn>
                <a:cxn ang="0">
                  <a:pos x="757" y="143"/>
                </a:cxn>
                <a:cxn ang="0">
                  <a:pos x="694" y="154"/>
                </a:cxn>
                <a:cxn ang="0">
                  <a:pos x="634" y="168"/>
                </a:cxn>
                <a:cxn ang="0">
                  <a:pos x="574" y="188"/>
                </a:cxn>
                <a:cxn ang="0">
                  <a:pos x="516" y="211"/>
                </a:cxn>
                <a:cxn ang="0">
                  <a:pos x="460" y="238"/>
                </a:cxn>
                <a:cxn ang="0">
                  <a:pos x="405" y="270"/>
                </a:cxn>
                <a:cxn ang="0">
                  <a:pos x="352" y="306"/>
                </a:cxn>
                <a:cxn ang="0">
                  <a:pos x="302" y="346"/>
                </a:cxn>
                <a:cxn ang="0">
                  <a:pos x="255" y="390"/>
                </a:cxn>
                <a:cxn ang="0">
                  <a:pos x="211" y="437"/>
                </a:cxn>
                <a:cxn ang="0">
                  <a:pos x="170" y="486"/>
                </a:cxn>
                <a:cxn ang="0">
                  <a:pos x="134" y="539"/>
                </a:cxn>
                <a:cxn ang="0">
                  <a:pos x="101" y="595"/>
                </a:cxn>
                <a:cxn ang="0">
                  <a:pos x="72" y="653"/>
                </a:cxn>
                <a:cxn ang="0">
                  <a:pos x="47" y="711"/>
                </a:cxn>
                <a:cxn ang="0">
                  <a:pos x="27" y="773"/>
                </a:cxn>
                <a:cxn ang="0">
                  <a:pos x="11" y="835"/>
                </a:cxn>
                <a:cxn ang="0">
                  <a:pos x="0" y="899"/>
                </a:cxn>
                <a:cxn ang="0">
                  <a:pos x="238" y="741"/>
                </a:cxn>
                <a:cxn ang="0">
                  <a:pos x="455" y="879"/>
                </a:cxn>
              </a:cxnLst>
              <a:rect l="0" t="0" r="r" b="b"/>
              <a:pathLst>
                <a:path w="1057" h="900">
                  <a:moveTo>
                    <a:pt x="455" y="879"/>
                  </a:moveTo>
                  <a:lnTo>
                    <a:pt x="471" y="838"/>
                  </a:lnTo>
                  <a:lnTo>
                    <a:pt x="490" y="799"/>
                  </a:lnTo>
                  <a:lnTo>
                    <a:pt x="514" y="762"/>
                  </a:lnTo>
                  <a:lnTo>
                    <a:pt x="541" y="728"/>
                  </a:lnTo>
                  <a:lnTo>
                    <a:pt x="570" y="696"/>
                  </a:lnTo>
                  <a:lnTo>
                    <a:pt x="603" y="667"/>
                  </a:lnTo>
                  <a:lnTo>
                    <a:pt x="639" y="642"/>
                  </a:lnTo>
                  <a:lnTo>
                    <a:pt x="676" y="621"/>
                  </a:lnTo>
                  <a:lnTo>
                    <a:pt x="713" y="605"/>
                  </a:lnTo>
                  <a:lnTo>
                    <a:pt x="753" y="591"/>
                  </a:lnTo>
                  <a:lnTo>
                    <a:pt x="793" y="581"/>
                  </a:lnTo>
                  <a:lnTo>
                    <a:pt x="834" y="575"/>
                  </a:lnTo>
                  <a:lnTo>
                    <a:pt x="833" y="711"/>
                  </a:lnTo>
                  <a:lnTo>
                    <a:pt x="1056" y="374"/>
                  </a:lnTo>
                  <a:lnTo>
                    <a:pt x="818" y="0"/>
                  </a:lnTo>
                  <a:lnTo>
                    <a:pt x="819" y="137"/>
                  </a:lnTo>
                  <a:lnTo>
                    <a:pt x="757" y="143"/>
                  </a:lnTo>
                  <a:lnTo>
                    <a:pt x="694" y="154"/>
                  </a:lnTo>
                  <a:lnTo>
                    <a:pt x="634" y="168"/>
                  </a:lnTo>
                  <a:lnTo>
                    <a:pt x="574" y="188"/>
                  </a:lnTo>
                  <a:lnTo>
                    <a:pt x="516" y="211"/>
                  </a:lnTo>
                  <a:lnTo>
                    <a:pt x="460" y="238"/>
                  </a:lnTo>
                  <a:lnTo>
                    <a:pt x="405" y="270"/>
                  </a:lnTo>
                  <a:lnTo>
                    <a:pt x="352" y="306"/>
                  </a:lnTo>
                  <a:lnTo>
                    <a:pt x="302" y="346"/>
                  </a:lnTo>
                  <a:lnTo>
                    <a:pt x="255" y="390"/>
                  </a:lnTo>
                  <a:lnTo>
                    <a:pt x="211" y="437"/>
                  </a:lnTo>
                  <a:lnTo>
                    <a:pt x="170" y="486"/>
                  </a:lnTo>
                  <a:lnTo>
                    <a:pt x="134" y="539"/>
                  </a:lnTo>
                  <a:lnTo>
                    <a:pt x="101" y="595"/>
                  </a:lnTo>
                  <a:lnTo>
                    <a:pt x="72" y="653"/>
                  </a:lnTo>
                  <a:lnTo>
                    <a:pt x="47" y="711"/>
                  </a:lnTo>
                  <a:lnTo>
                    <a:pt x="27" y="773"/>
                  </a:lnTo>
                  <a:lnTo>
                    <a:pt x="11" y="835"/>
                  </a:lnTo>
                  <a:lnTo>
                    <a:pt x="0" y="899"/>
                  </a:lnTo>
                  <a:lnTo>
                    <a:pt x="238" y="741"/>
                  </a:lnTo>
                  <a:lnTo>
                    <a:pt x="455" y="879"/>
                  </a:lnTo>
                </a:path>
              </a:pathLst>
            </a:custGeom>
            <a:solidFill>
              <a:srgbClr val="C00000"/>
            </a:solidFill>
            <a:ln w="19050" cap="rnd" cmpd="sng">
              <a:solidFill>
                <a:srgbClr val="808080"/>
              </a:solidFill>
              <a:prstDash val="solid"/>
              <a:round/>
              <a:headEnd type="none" w="med" len="med"/>
              <a:tailEnd type="none" w="med" len="med"/>
            </a:ln>
            <a:effectLst>
              <a:outerShdw dist="35921" dir="2700000" algn="ctr" rotWithShape="0">
                <a:srgbClr val="DDDDDD"/>
              </a:outerShdw>
            </a:effectLst>
          </p:spPr>
          <p:txBody>
            <a:bodyPr/>
            <a:lstStyle/>
            <a:p>
              <a:pPr>
                <a:defRPr/>
              </a:pPr>
              <a:endParaRPr lang="es-PE"/>
            </a:p>
          </p:txBody>
        </p:sp>
        <p:sp>
          <p:nvSpPr>
            <p:cNvPr id="9" name="Freeform 5"/>
            <p:cNvSpPr>
              <a:spLocks/>
            </p:cNvSpPr>
            <p:nvPr/>
          </p:nvSpPr>
          <p:spPr bwMode="blackWhite">
            <a:xfrm>
              <a:off x="3073" y="2892"/>
              <a:ext cx="1033" cy="904"/>
            </a:xfrm>
            <a:custGeom>
              <a:avLst/>
              <a:gdLst/>
              <a:ahLst/>
              <a:cxnLst>
                <a:cxn ang="0">
                  <a:pos x="585" y="1"/>
                </a:cxn>
                <a:cxn ang="0">
                  <a:pos x="573" y="41"/>
                </a:cxn>
                <a:cxn ang="0">
                  <a:pos x="556" y="78"/>
                </a:cxn>
                <a:cxn ang="0">
                  <a:pos x="537" y="116"/>
                </a:cxn>
                <a:cxn ang="0">
                  <a:pos x="514" y="150"/>
                </a:cxn>
                <a:cxn ang="0">
                  <a:pos x="488" y="182"/>
                </a:cxn>
                <a:cxn ang="0">
                  <a:pos x="459" y="212"/>
                </a:cxn>
                <a:cxn ang="0">
                  <a:pos x="427" y="239"/>
                </a:cxn>
                <a:cxn ang="0">
                  <a:pos x="393" y="262"/>
                </a:cxn>
                <a:cxn ang="0">
                  <a:pos x="356" y="283"/>
                </a:cxn>
                <a:cxn ang="0">
                  <a:pos x="317" y="301"/>
                </a:cxn>
                <a:cxn ang="0">
                  <a:pos x="277" y="314"/>
                </a:cxn>
                <a:cxn ang="0">
                  <a:pos x="236" y="323"/>
                </a:cxn>
                <a:cxn ang="0">
                  <a:pos x="235" y="187"/>
                </a:cxn>
                <a:cxn ang="0">
                  <a:pos x="159" y="298"/>
                </a:cxn>
                <a:cxn ang="0">
                  <a:pos x="80" y="409"/>
                </a:cxn>
                <a:cxn ang="0">
                  <a:pos x="0" y="517"/>
                </a:cxn>
                <a:cxn ang="0">
                  <a:pos x="236" y="903"/>
                </a:cxn>
                <a:cxn ang="0">
                  <a:pos x="236" y="766"/>
                </a:cxn>
                <a:cxn ang="0">
                  <a:pos x="295" y="759"/>
                </a:cxn>
                <a:cxn ang="0">
                  <a:pos x="353" y="747"/>
                </a:cxn>
                <a:cxn ang="0">
                  <a:pos x="411" y="733"/>
                </a:cxn>
                <a:cxn ang="0">
                  <a:pos x="467" y="713"/>
                </a:cxn>
                <a:cxn ang="0">
                  <a:pos x="522" y="691"/>
                </a:cxn>
                <a:cxn ang="0">
                  <a:pos x="575" y="665"/>
                </a:cxn>
                <a:cxn ang="0">
                  <a:pos x="626" y="635"/>
                </a:cxn>
                <a:cxn ang="0">
                  <a:pos x="676" y="601"/>
                </a:cxn>
                <a:cxn ang="0">
                  <a:pos x="724" y="564"/>
                </a:cxn>
                <a:cxn ang="0">
                  <a:pos x="768" y="525"/>
                </a:cxn>
                <a:cxn ang="0">
                  <a:pos x="811" y="481"/>
                </a:cxn>
                <a:cxn ang="0">
                  <a:pos x="849" y="435"/>
                </a:cxn>
                <a:cxn ang="0">
                  <a:pos x="884" y="387"/>
                </a:cxn>
                <a:cxn ang="0">
                  <a:pos x="916" y="337"/>
                </a:cxn>
                <a:cxn ang="0">
                  <a:pos x="945" y="284"/>
                </a:cxn>
                <a:cxn ang="0">
                  <a:pos x="970" y="231"/>
                </a:cxn>
                <a:cxn ang="0">
                  <a:pos x="991" y="174"/>
                </a:cxn>
                <a:cxn ang="0">
                  <a:pos x="1009" y="117"/>
                </a:cxn>
                <a:cxn ang="0">
                  <a:pos x="1023" y="58"/>
                </a:cxn>
                <a:cxn ang="0">
                  <a:pos x="1032" y="0"/>
                </a:cxn>
                <a:cxn ang="0">
                  <a:pos x="812" y="132"/>
                </a:cxn>
                <a:cxn ang="0">
                  <a:pos x="585" y="1"/>
                </a:cxn>
              </a:cxnLst>
              <a:rect l="0" t="0" r="r" b="b"/>
              <a:pathLst>
                <a:path w="1033" h="904">
                  <a:moveTo>
                    <a:pt x="585" y="1"/>
                  </a:moveTo>
                  <a:lnTo>
                    <a:pt x="573" y="41"/>
                  </a:lnTo>
                  <a:lnTo>
                    <a:pt x="556" y="78"/>
                  </a:lnTo>
                  <a:lnTo>
                    <a:pt x="537" y="116"/>
                  </a:lnTo>
                  <a:lnTo>
                    <a:pt x="514" y="150"/>
                  </a:lnTo>
                  <a:lnTo>
                    <a:pt x="488" y="182"/>
                  </a:lnTo>
                  <a:lnTo>
                    <a:pt x="459" y="212"/>
                  </a:lnTo>
                  <a:lnTo>
                    <a:pt x="427" y="239"/>
                  </a:lnTo>
                  <a:lnTo>
                    <a:pt x="393" y="262"/>
                  </a:lnTo>
                  <a:lnTo>
                    <a:pt x="356" y="283"/>
                  </a:lnTo>
                  <a:lnTo>
                    <a:pt x="317" y="301"/>
                  </a:lnTo>
                  <a:lnTo>
                    <a:pt x="277" y="314"/>
                  </a:lnTo>
                  <a:lnTo>
                    <a:pt x="236" y="323"/>
                  </a:lnTo>
                  <a:lnTo>
                    <a:pt x="235" y="187"/>
                  </a:lnTo>
                  <a:lnTo>
                    <a:pt x="159" y="298"/>
                  </a:lnTo>
                  <a:lnTo>
                    <a:pt x="80" y="409"/>
                  </a:lnTo>
                  <a:lnTo>
                    <a:pt x="0" y="517"/>
                  </a:lnTo>
                  <a:lnTo>
                    <a:pt x="236" y="903"/>
                  </a:lnTo>
                  <a:lnTo>
                    <a:pt x="236" y="766"/>
                  </a:lnTo>
                  <a:lnTo>
                    <a:pt x="295" y="759"/>
                  </a:lnTo>
                  <a:lnTo>
                    <a:pt x="353" y="747"/>
                  </a:lnTo>
                  <a:lnTo>
                    <a:pt x="411" y="733"/>
                  </a:lnTo>
                  <a:lnTo>
                    <a:pt x="467" y="713"/>
                  </a:lnTo>
                  <a:lnTo>
                    <a:pt x="522" y="691"/>
                  </a:lnTo>
                  <a:lnTo>
                    <a:pt x="575" y="665"/>
                  </a:lnTo>
                  <a:lnTo>
                    <a:pt x="626" y="635"/>
                  </a:lnTo>
                  <a:lnTo>
                    <a:pt x="676" y="601"/>
                  </a:lnTo>
                  <a:lnTo>
                    <a:pt x="724" y="564"/>
                  </a:lnTo>
                  <a:lnTo>
                    <a:pt x="768" y="525"/>
                  </a:lnTo>
                  <a:lnTo>
                    <a:pt x="811" y="481"/>
                  </a:lnTo>
                  <a:lnTo>
                    <a:pt x="849" y="435"/>
                  </a:lnTo>
                  <a:lnTo>
                    <a:pt x="884" y="387"/>
                  </a:lnTo>
                  <a:lnTo>
                    <a:pt x="916" y="337"/>
                  </a:lnTo>
                  <a:lnTo>
                    <a:pt x="945" y="284"/>
                  </a:lnTo>
                  <a:lnTo>
                    <a:pt x="970" y="231"/>
                  </a:lnTo>
                  <a:lnTo>
                    <a:pt x="991" y="174"/>
                  </a:lnTo>
                  <a:lnTo>
                    <a:pt x="1009" y="117"/>
                  </a:lnTo>
                  <a:lnTo>
                    <a:pt x="1023" y="58"/>
                  </a:lnTo>
                  <a:lnTo>
                    <a:pt x="1032" y="0"/>
                  </a:lnTo>
                  <a:lnTo>
                    <a:pt x="812" y="132"/>
                  </a:lnTo>
                  <a:lnTo>
                    <a:pt x="585" y="1"/>
                  </a:lnTo>
                </a:path>
              </a:pathLst>
            </a:custGeom>
            <a:solidFill>
              <a:srgbClr val="DDDDDD"/>
            </a:solidFill>
            <a:ln w="19050" cap="rnd" cmpd="sng">
              <a:solidFill>
                <a:srgbClr val="808080"/>
              </a:solidFill>
              <a:prstDash val="solid"/>
              <a:round/>
              <a:headEnd type="none" w="med" len="med"/>
              <a:tailEnd type="none" w="med" len="med"/>
            </a:ln>
            <a:effectLst>
              <a:outerShdw dist="35921" dir="2700000" algn="ctr" rotWithShape="0">
                <a:srgbClr val="DDDDDD"/>
              </a:outerShdw>
            </a:effectLst>
          </p:spPr>
          <p:txBody>
            <a:bodyPr/>
            <a:lstStyle/>
            <a:p>
              <a:pPr>
                <a:defRPr/>
              </a:pPr>
              <a:endParaRPr lang="es-PE"/>
            </a:p>
          </p:txBody>
        </p:sp>
        <p:sp>
          <p:nvSpPr>
            <p:cNvPr id="10" name="Freeform 6"/>
            <p:cNvSpPr>
              <a:spLocks/>
            </p:cNvSpPr>
            <p:nvPr/>
          </p:nvSpPr>
          <p:spPr bwMode="blackWhite">
            <a:xfrm>
              <a:off x="2244" y="2563"/>
              <a:ext cx="930" cy="1075"/>
            </a:xfrm>
            <a:custGeom>
              <a:avLst/>
              <a:gdLst/>
              <a:ahLst/>
              <a:cxnLst>
                <a:cxn ang="0">
                  <a:pos x="929" y="645"/>
                </a:cxn>
                <a:cxn ang="0">
                  <a:pos x="887" y="634"/>
                </a:cxn>
                <a:cxn ang="0">
                  <a:pos x="847" y="620"/>
                </a:cxn>
                <a:cxn ang="0">
                  <a:pos x="807" y="603"/>
                </a:cxn>
                <a:cxn ang="0">
                  <a:pos x="771" y="582"/>
                </a:cxn>
                <a:cxn ang="0">
                  <a:pos x="735" y="557"/>
                </a:cxn>
                <a:cxn ang="0">
                  <a:pos x="703" y="529"/>
                </a:cxn>
                <a:cxn ang="0">
                  <a:pos x="673" y="497"/>
                </a:cxn>
                <a:cxn ang="0">
                  <a:pos x="648" y="465"/>
                </a:cxn>
                <a:cxn ang="0">
                  <a:pos x="624" y="428"/>
                </a:cxn>
                <a:cxn ang="0">
                  <a:pos x="607" y="398"/>
                </a:cxn>
                <a:cxn ang="0">
                  <a:pos x="594" y="366"/>
                </a:cxn>
                <a:cxn ang="0">
                  <a:pos x="583" y="332"/>
                </a:cxn>
                <a:cxn ang="0">
                  <a:pos x="577" y="298"/>
                </a:cxn>
                <a:cxn ang="0">
                  <a:pos x="575" y="264"/>
                </a:cxn>
                <a:cxn ang="0">
                  <a:pos x="576" y="229"/>
                </a:cxn>
                <a:cxn ang="0">
                  <a:pos x="748" y="229"/>
                </a:cxn>
                <a:cxn ang="0">
                  <a:pos x="360" y="0"/>
                </a:cxn>
                <a:cxn ang="0">
                  <a:pos x="0" y="236"/>
                </a:cxn>
                <a:cxn ang="0">
                  <a:pos x="136" y="237"/>
                </a:cxn>
                <a:cxn ang="0">
                  <a:pos x="141" y="299"/>
                </a:cxn>
                <a:cxn ang="0">
                  <a:pos x="150" y="362"/>
                </a:cxn>
                <a:cxn ang="0">
                  <a:pos x="165" y="422"/>
                </a:cxn>
                <a:cxn ang="0">
                  <a:pos x="182" y="483"/>
                </a:cxn>
                <a:cxn ang="0">
                  <a:pos x="204" y="541"/>
                </a:cxn>
                <a:cxn ang="0">
                  <a:pos x="231" y="598"/>
                </a:cxn>
                <a:cxn ang="0">
                  <a:pos x="262" y="653"/>
                </a:cxn>
                <a:cxn ang="0">
                  <a:pos x="296" y="704"/>
                </a:cxn>
                <a:cxn ang="0">
                  <a:pos x="333" y="752"/>
                </a:cxn>
                <a:cxn ang="0">
                  <a:pos x="374" y="797"/>
                </a:cxn>
                <a:cxn ang="0">
                  <a:pos x="419" y="841"/>
                </a:cxn>
                <a:cxn ang="0">
                  <a:pos x="465" y="880"/>
                </a:cxn>
                <a:cxn ang="0">
                  <a:pos x="514" y="917"/>
                </a:cxn>
                <a:cxn ang="0">
                  <a:pos x="566" y="951"/>
                </a:cxn>
                <a:cxn ang="0">
                  <a:pos x="620" y="980"/>
                </a:cxn>
                <a:cxn ang="0">
                  <a:pos x="675" y="1007"/>
                </a:cxn>
                <a:cxn ang="0">
                  <a:pos x="732" y="1029"/>
                </a:cxn>
                <a:cxn ang="0">
                  <a:pos x="790" y="1048"/>
                </a:cxn>
                <a:cxn ang="0">
                  <a:pos x="849" y="1062"/>
                </a:cxn>
                <a:cxn ang="0">
                  <a:pos x="910" y="1074"/>
                </a:cxn>
                <a:cxn ang="0">
                  <a:pos x="772" y="845"/>
                </a:cxn>
                <a:cxn ang="0">
                  <a:pos x="929" y="645"/>
                </a:cxn>
              </a:cxnLst>
              <a:rect l="0" t="0" r="r" b="b"/>
              <a:pathLst>
                <a:path w="930" h="1075">
                  <a:moveTo>
                    <a:pt x="929" y="645"/>
                  </a:moveTo>
                  <a:lnTo>
                    <a:pt x="887" y="634"/>
                  </a:lnTo>
                  <a:lnTo>
                    <a:pt x="847" y="620"/>
                  </a:lnTo>
                  <a:lnTo>
                    <a:pt x="807" y="603"/>
                  </a:lnTo>
                  <a:lnTo>
                    <a:pt x="771" y="582"/>
                  </a:lnTo>
                  <a:lnTo>
                    <a:pt x="735" y="557"/>
                  </a:lnTo>
                  <a:lnTo>
                    <a:pt x="703" y="529"/>
                  </a:lnTo>
                  <a:lnTo>
                    <a:pt x="673" y="497"/>
                  </a:lnTo>
                  <a:lnTo>
                    <a:pt x="648" y="465"/>
                  </a:lnTo>
                  <a:lnTo>
                    <a:pt x="624" y="428"/>
                  </a:lnTo>
                  <a:lnTo>
                    <a:pt x="607" y="398"/>
                  </a:lnTo>
                  <a:lnTo>
                    <a:pt x="594" y="366"/>
                  </a:lnTo>
                  <a:lnTo>
                    <a:pt x="583" y="332"/>
                  </a:lnTo>
                  <a:lnTo>
                    <a:pt x="577" y="298"/>
                  </a:lnTo>
                  <a:lnTo>
                    <a:pt x="575" y="264"/>
                  </a:lnTo>
                  <a:lnTo>
                    <a:pt x="576" y="229"/>
                  </a:lnTo>
                  <a:lnTo>
                    <a:pt x="748" y="229"/>
                  </a:lnTo>
                  <a:lnTo>
                    <a:pt x="360" y="0"/>
                  </a:lnTo>
                  <a:lnTo>
                    <a:pt x="0" y="236"/>
                  </a:lnTo>
                  <a:lnTo>
                    <a:pt x="136" y="237"/>
                  </a:lnTo>
                  <a:lnTo>
                    <a:pt x="141" y="299"/>
                  </a:lnTo>
                  <a:lnTo>
                    <a:pt x="150" y="362"/>
                  </a:lnTo>
                  <a:lnTo>
                    <a:pt x="165" y="422"/>
                  </a:lnTo>
                  <a:lnTo>
                    <a:pt x="182" y="483"/>
                  </a:lnTo>
                  <a:lnTo>
                    <a:pt x="204" y="541"/>
                  </a:lnTo>
                  <a:lnTo>
                    <a:pt x="231" y="598"/>
                  </a:lnTo>
                  <a:lnTo>
                    <a:pt x="262" y="653"/>
                  </a:lnTo>
                  <a:lnTo>
                    <a:pt x="296" y="704"/>
                  </a:lnTo>
                  <a:lnTo>
                    <a:pt x="333" y="752"/>
                  </a:lnTo>
                  <a:lnTo>
                    <a:pt x="374" y="797"/>
                  </a:lnTo>
                  <a:lnTo>
                    <a:pt x="419" y="841"/>
                  </a:lnTo>
                  <a:lnTo>
                    <a:pt x="465" y="880"/>
                  </a:lnTo>
                  <a:lnTo>
                    <a:pt x="514" y="917"/>
                  </a:lnTo>
                  <a:lnTo>
                    <a:pt x="566" y="951"/>
                  </a:lnTo>
                  <a:lnTo>
                    <a:pt x="620" y="980"/>
                  </a:lnTo>
                  <a:lnTo>
                    <a:pt x="675" y="1007"/>
                  </a:lnTo>
                  <a:lnTo>
                    <a:pt x="732" y="1029"/>
                  </a:lnTo>
                  <a:lnTo>
                    <a:pt x="790" y="1048"/>
                  </a:lnTo>
                  <a:lnTo>
                    <a:pt x="849" y="1062"/>
                  </a:lnTo>
                  <a:lnTo>
                    <a:pt x="910" y="1074"/>
                  </a:lnTo>
                  <a:lnTo>
                    <a:pt x="772" y="845"/>
                  </a:lnTo>
                  <a:lnTo>
                    <a:pt x="929" y="645"/>
                  </a:lnTo>
                </a:path>
              </a:pathLst>
            </a:custGeom>
            <a:solidFill>
              <a:srgbClr val="DDDDDD"/>
            </a:solidFill>
            <a:ln w="19050" cap="rnd" cmpd="sng">
              <a:solidFill>
                <a:srgbClr val="808080"/>
              </a:solidFill>
              <a:prstDash val="solid"/>
              <a:round/>
              <a:headEnd type="none" w="med" len="med"/>
              <a:tailEnd type="none" w="med" len="med"/>
            </a:ln>
            <a:effectLst>
              <a:outerShdw dist="35921" dir="2700000" algn="ctr" rotWithShape="0">
                <a:srgbClr val="DDDDDD"/>
              </a:outerShdw>
            </a:effectLst>
          </p:spPr>
          <p:txBody>
            <a:bodyPr/>
            <a:lstStyle/>
            <a:p>
              <a:pPr>
                <a:defRPr/>
              </a:pPr>
              <a:endParaRPr lang="es-PE"/>
            </a:p>
          </p:txBody>
        </p:sp>
        <p:sp>
          <p:nvSpPr>
            <p:cNvPr id="11" name="Freeform 7"/>
            <p:cNvSpPr>
              <a:spLocks/>
            </p:cNvSpPr>
            <p:nvPr/>
          </p:nvSpPr>
          <p:spPr bwMode="blackWhite">
            <a:xfrm>
              <a:off x="3330" y="1909"/>
              <a:ext cx="943" cy="1065"/>
            </a:xfrm>
            <a:custGeom>
              <a:avLst/>
              <a:gdLst/>
              <a:ahLst/>
              <a:cxnLst>
                <a:cxn ang="0">
                  <a:pos x="554" y="1064"/>
                </a:cxn>
                <a:cxn ang="0">
                  <a:pos x="942" y="840"/>
                </a:cxn>
                <a:cxn ang="0">
                  <a:pos x="781" y="840"/>
                </a:cxn>
                <a:cxn ang="0">
                  <a:pos x="776" y="778"/>
                </a:cxn>
                <a:cxn ang="0">
                  <a:pos x="767" y="716"/>
                </a:cxn>
                <a:cxn ang="0">
                  <a:pos x="754" y="655"/>
                </a:cxn>
                <a:cxn ang="0">
                  <a:pos x="737" y="595"/>
                </a:cxn>
                <a:cxn ang="0">
                  <a:pos x="714" y="536"/>
                </a:cxn>
                <a:cxn ang="0">
                  <a:pos x="688" y="480"/>
                </a:cxn>
                <a:cxn ang="0">
                  <a:pos x="658" y="425"/>
                </a:cxn>
                <a:cxn ang="0">
                  <a:pos x="624" y="372"/>
                </a:cxn>
                <a:cxn ang="0">
                  <a:pos x="586" y="323"/>
                </a:cxn>
                <a:cxn ang="0">
                  <a:pos x="547" y="275"/>
                </a:cxn>
                <a:cxn ang="0">
                  <a:pos x="502" y="232"/>
                </a:cxn>
                <a:cxn ang="0">
                  <a:pos x="455" y="191"/>
                </a:cxn>
                <a:cxn ang="0">
                  <a:pos x="405" y="153"/>
                </a:cxn>
                <a:cxn ang="0">
                  <a:pos x="352" y="120"/>
                </a:cxn>
                <a:cxn ang="0">
                  <a:pos x="298" y="89"/>
                </a:cxn>
                <a:cxn ang="0">
                  <a:pos x="241" y="63"/>
                </a:cxn>
                <a:cxn ang="0">
                  <a:pos x="182" y="41"/>
                </a:cxn>
                <a:cxn ang="0">
                  <a:pos x="122" y="23"/>
                </a:cxn>
                <a:cxn ang="0">
                  <a:pos x="61" y="9"/>
                </a:cxn>
                <a:cxn ang="0">
                  <a:pos x="0" y="0"/>
                </a:cxn>
                <a:cxn ang="0">
                  <a:pos x="137" y="226"/>
                </a:cxn>
                <a:cxn ang="0">
                  <a:pos x="5" y="451"/>
                </a:cxn>
                <a:cxn ang="0">
                  <a:pos x="48" y="465"/>
                </a:cxn>
                <a:cxn ang="0">
                  <a:pos x="90" y="483"/>
                </a:cxn>
                <a:cxn ang="0">
                  <a:pos x="130" y="505"/>
                </a:cxn>
                <a:cxn ang="0">
                  <a:pos x="168" y="531"/>
                </a:cxn>
                <a:cxn ang="0">
                  <a:pos x="202" y="561"/>
                </a:cxn>
                <a:cxn ang="0">
                  <a:pos x="233" y="594"/>
                </a:cxn>
                <a:cxn ang="0">
                  <a:pos x="262" y="629"/>
                </a:cxn>
                <a:cxn ang="0">
                  <a:pos x="285" y="668"/>
                </a:cxn>
                <a:cxn ang="0">
                  <a:pos x="305" y="709"/>
                </a:cxn>
                <a:cxn ang="0">
                  <a:pos x="321" y="751"/>
                </a:cxn>
                <a:cxn ang="0">
                  <a:pos x="333" y="795"/>
                </a:cxn>
                <a:cxn ang="0">
                  <a:pos x="340" y="840"/>
                </a:cxn>
                <a:cxn ang="0">
                  <a:pos x="188" y="841"/>
                </a:cxn>
                <a:cxn ang="0">
                  <a:pos x="554" y="1064"/>
                </a:cxn>
              </a:cxnLst>
              <a:rect l="0" t="0" r="r" b="b"/>
              <a:pathLst>
                <a:path w="943" h="1065">
                  <a:moveTo>
                    <a:pt x="554" y="1064"/>
                  </a:moveTo>
                  <a:lnTo>
                    <a:pt x="942" y="840"/>
                  </a:lnTo>
                  <a:lnTo>
                    <a:pt x="781" y="840"/>
                  </a:lnTo>
                  <a:lnTo>
                    <a:pt x="776" y="778"/>
                  </a:lnTo>
                  <a:lnTo>
                    <a:pt x="767" y="716"/>
                  </a:lnTo>
                  <a:lnTo>
                    <a:pt x="754" y="655"/>
                  </a:lnTo>
                  <a:lnTo>
                    <a:pt x="737" y="595"/>
                  </a:lnTo>
                  <a:lnTo>
                    <a:pt x="714" y="536"/>
                  </a:lnTo>
                  <a:lnTo>
                    <a:pt x="688" y="480"/>
                  </a:lnTo>
                  <a:lnTo>
                    <a:pt x="658" y="425"/>
                  </a:lnTo>
                  <a:lnTo>
                    <a:pt x="624" y="372"/>
                  </a:lnTo>
                  <a:lnTo>
                    <a:pt x="586" y="323"/>
                  </a:lnTo>
                  <a:lnTo>
                    <a:pt x="547" y="275"/>
                  </a:lnTo>
                  <a:lnTo>
                    <a:pt x="502" y="232"/>
                  </a:lnTo>
                  <a:lnTo>
                    <a:pt x="455" y="191"/>
                  </a:lnTo>
                  <a:lnTo>
                    <a:pt x="405" y="153"/>
                  </a:lnTo>
                  <a:lnTo>
                    <a:pt x="352" y="120"/>
                  </a:lnTo>
                  <a:lnTo>
                    <a:pt x="298" y="89"/>
                  </a:lnTo>
                  <a:lnTo>
                    <a:pt x="241" y="63"/>
                  </a:lnTo>
                  <a:lnTo>
                    <a:pt x="182" y="41"/>
                  </a:lnTo>
                  <a:lnTo>
                    <a:pt x="122" y="23"/>
                  </a:lnTo>
                  <a:lnTo>
                    <a:pt x="61" y="9"/>
                  </a:lnTo>
                  <a:lnTo>
                    <a:pt x="0" y="0"/>
                  </a:lnTo>
                  <a:lnTo>
                    <a:pt x="137" y="226"/>
                  </a:lnTo>
                  <a:lnTo>
                    <a:pt x="5" y="451"/>
                  </a:lnTo>
                  <a:lnTo>
                    <a:pt x="48" y="465"/>
                  </a:lnTo>
                  <a:lnTo>
                    <a:pt x="90" y="483"/>
                  </a:lnTo>
                  <a:lnTo>
                    <a:pt x="130" y="505"/>
                  </a:lnTo>
                  <a:lnTo>
                    <a:pt x="168" y="531"/>
                  </a:lnTo>
                  <a:lnTo>
                    <a:pt x="202" y="561"/>
                  </a:lnTo>
                  <a:lnTo>
                    <a:pt x="233" y="594"/>
                  </a:lnTo>
                  <a:lnTo>
                    <a:pt x="262" y="629"/>
                  </a:lnTo>
                  <a:lnTo>
                    <a:pt x="285" y="668"/>
                  </a:lnTo>
                  <a:lnTo>
                    <a:pt x="305" y="709"/>
                  </a:lnTo>
                  <a:lnTo>
                    <a:pt x="321" y="751"/>
                  </a:lnTo>
                  <a:lnTo>
                    <a:pt x="333" y="795"/>
                  </a:lnTo>
                  <a:lnTo>
                    <a:pt x="340" y="840"/>
                  </a:lnTo>
                  <a:lnTo>
                    <a:pt x="188" y="841"/>
                  </a:lnTo>
                  <a:lnTo>
                    <a:pt x="554" y="1064"/>
                  </a:lnTo>
                </a:path>
              </a:pathLst>
            </a:custGeom>
            <a:solidFill>
              <a:srgbClr val="DDDDDD"/>
            </a:solidFill>
            <a:ln w="19050" cap="rnd" cmpd="sng">
              <a:solidFill>
                <a:srgbClr val="808080"/>
              </a:solidFill>
              <a:prstDash val="solid"/>
              <a:round/>
              <a:headEnd type="none" w="med" len="med"/>
              <a:tailEnd type="none" w="med" len="med"/>
            </a:ln>
            <a:effectLst>
              <a:outerShdw dist="35921" dir="2700000" algn="ctr" rotWithShape="0">
                <a:srgbClr val="DDDDDD"/>
              </a:outerShdw>
            </a:effectLst>
          </p:spPr>
          <p:txBody>
            <a:bodyPr/>
            <a:lstStyle/>
            <a:p>
              <a:pPr>
                <a:defRPr/>
              </a:pPr>
              <a:endParaRPr lang="es-PE"/>
            </a:p>
          </p:txBody>
        </p:sp>
      </p:grpSp>
      <p:sp>
        <p:nvSpPr>
          <p:cNvPr id="21" name="2 Marcador de texto"/>
          <p:cNvSpPr txBox="1">
            <a:spLocks/>
          </p:cNvSpPr>
          <p:nvPr/>
        </p:nvSpPr>
        <p:spPr>
          <a:xfrm>
            <a:off x="-48652" y="1611777"/>
            <a:ext cx="9771701" cy="842981"/>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lang="en-US" sz="2000" b="1" kern="1200" baseline="0" smtClean="0">
                <a:solidFill>
                  <a:schemeClr val="tx1"/>
                </a:solidFill>
                <a:latin typeface="+mn-lt"/>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lang="es-PE"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buClr>
                <a:schemeClr val="bg2"/>
              </a:buClr>
            </a:pPr>
            <a:r>
              <a:rPr lang="es-PE" sz="1600" dirty="0" smtClean="0"/>
              <a:t>Se requiere que los organismos con competencias en bienes públicos agrarios se fortalezcan institucional y financieramente, por lo que es conveniente que sean considerados como organismos reguladores.</a:t>
            </a:r>
            <a:endParaRPr lang="es-PE" sz="1600" dirty="0"/>
          </a:p>
        </p:txBody>
      </p:sp>
      <p:sp>
        <p:nvSpPr>
          <p:cNvPr id="22" name="21 CuadroTexto"/>
          <p:cNvSpPr txBox="1"/>
          <p:nvPr/>
        </p:nvSpPr>
        <p:spPr>
          <a:xfrm>
            <a:off x="191051" y="2454758"/>
            <a:ext cx="4464496" cy="276999"/>
          </a:xfrm>
          <a:prstGeom prst="rect">
            <a:avLst/>
          </a:prstGeom>
          <a:noFill/>
        </p:spPr>
        <p:txBody>
          <a:bodyPr wrap="square" rtlCol="0">
            <a:spAutoFit/>
          </a:bodyPr>
          <a:lstStyle/>
          <a:p>
            <a:pPr algn="ctr"/>
            <a:r>
              <a:rPr lang="es-PE" sz="1200" b="1" dirty="0" smtClean="0">
                <a:cs typeface="Arial" pitchFamily="34" charset="0"/>
              </a:rPr>
              <a:t>TIPOS DE ORGANISMOS PÚBLICOS (OP)</a:t>
            </a:r>
            <a:endParaRPr lang="es-PE" sz="1200" b="1" i="1" dirty="0">
              <a:cs typeface="Arial" pitchFamily="34" charset="0"/>
            </a:endParaRPr>
          </a:p>
        </p:txBody>
      </p:sp>
      <p:grpSp>
        <p:nvGrpSpPr>
          <p:cNvPr id="23" name="22 Grupo"/>
          <p:cNvGrpSpPr/>
          <p:nvPr/>
        </p:nvGrpSpPr>
        <p:grpSpPr>
          <a:xfrm>
            <a:off x="220615" y="2892024"/>
            <a:ext cx="4477285" cy="3479908"/>
            <a:chOff x="272480" y="2289316"/>
            <a:chExt cx="4477285" cy="3479908"/>
          </a:xfrm>
        </p:grpSpPr>
        <p:grpSp>
          <p:nvGrpSpPr>
            <p:cNvPr id="24" name="65 Grupo"/>
            <p:cNvGrpSpPr/>
            <p:nvPr/>
          </p:nvGrpSpPr>
          <p:grpSpPr>
            <a:xfrm>
              <a:off x="272480" y="3057014"/>
              <a:ext cx="1321473" cy="1067840"/>
              <a:chOff x="4595810" y="2950035"/>
              <a:chExt cx="2445749" cy="2167387"/>
            </a:xfrm>
          </p:grpSpPr>
          <p:sp>
            <p:nvSpPr>
              <p:cNvPr id="55" name="Line 12"/>
              <p:cNvSpPr>
                <a:spLocks noChangeShapeType="1"/>
              </p:cNvSpPr>
              <p:nvPr/>
            </p:nvSpPr>
            <p:spPr bwMode="auto">
              <a:xfrm flipV="1">
                <a:off x="4595810" y="4626815"/>
                <a:ext cx="716827" cy="484740"/>
              </a:xfrm>
              <a:prstGeom prst="line">
                <a:avLst/>
              </a:prstGeom>
              <a:noFill/>
              <a:ln w="19050">
                <a:solidFill>
                  <a:srgbClr val="808080"/>
                </a:solidFill>
                <a:round/>
                <a:headEnd type="none" w="sm" len="sm"/>
                <a:tailEnd type="none" w="sm" len="sm"/>
              </a:ln>
            </p:spPr>
            <p:txBody>
              <a:bodyPr wrap="none" anchor="ctr"/>
              <a:lstStyle/>
              <a:p>
                <a:endParaRPr lang="es-PE">
                  <a:cs typeface="Arial" pitchFamily="34" charset="0"/>
                </a:endParaRPr>
              </a:p>
            </p:txBody>
          </p:sp>
          <p:sp>
            <p:nvSpPr>
              <p:cNvPr id="56" name="Rectangle 4"/>
              <p:cNvSpPr>
                <a:spLocks noChangeArrowheads="1"/>
              </p:cNvSpPr>
              <p:nvPr/>
            </p:nvSpPr>
            <p:spPr bwMode="auto">
              <a:xfrm>
                <a:off x="5300901" y="2974282"/>
                <a:ext cx="1740658" cy="1661335"/>
              </a:xfrm>
              <a:prstGeom prst="rect">
                <a:avLst/>
              </a:prstGeom>
              <a:solidFill>
                <a:srgbClr val="C0C0C0">
                  <a:alpha val="50195"/>
                </a:srgbClr>
              </a:solidFill>
              <a:ln w="19050">
                <a:solidFill>
                  <a:srgbClr val="808080"/>
                </a:solidFill>
                <a:miter lim="800000"/>
                <a:headEnd/>
                <a:tailEnd/>
              </a:ln>
            </p:spPr>
            <p:txBody>
              <a:bodyPr wrap="none" lIns="97740" tIns="48870" rIns="97740" bIns="48870" anchor="ctr"/>
              <a:lstStyle/>
              <a:p>
                <a:pPr algn="ctr" defTabSz="977900"/>
                <a:endParaRPr lang="es-ES_tradnl" sz="1700">
                  <a:cs typeface="Arial" pitchFamily="34" charset="0"/>
                </a:endParaRPr>
              </a:p>
            </p:txBody>
          </p:sp>
          <p:sp>
            <p:nvSpPr>
              <p:cNvPr id="57" name="Line 9"/>
              <p:cNvSpPr>
                <a:spLocks noChangeShapeType="1"/>
              </p:cNvSpPr>
              <p:nvPr/>
            </p:nvSpPr>
            <p:spPr bwMode="auto">
              <a:xfrm flipV="1">
                <a:off x="4603152" y="2950035"/>
                <a:ext cx="727116" cy="462709"/>
              </a:xfrm>
              <a:prstGeom prst="line">
                <a:avLst/>
              </a:prstGeom>
              <a:noFill/>
              <a:ln w="19050">
                <a:solidFill>
                  <a:srgbClr val="808080"/>
                </a:solidFill>
                <a:round/>
                <a:headEnd type="none" w="sm" len="sm"/>
                <a:tailEnd type="none" w="sm" len="sm"/>
              </a:ln>
            </p:spPr>
            <p:txBody>
              <a:bodyPr wrap="none" anchor="ctr"/>
              <a:lstStyle/>
              <a:p>
                <a:endParaRPr lang="es-PE">
                  <a:cs typeface="Arial" pitchFamily="34" charset="0"/>
                </a:endParaRPr>
              </a:p>
            </p:txBody>
          </p:sp>
          <p:sp>
            <p:nvSpPr>
              <p:cNvPr id="58" name="Line 12"/>
              <p:cNvSpPr>
                <a:spLocks noChangeShapeType="1"/>
              </p:cNvSpPr>
              <p:nvPr/>
            </p:nvSpPr>
            <p:spPr bwMode="auto">
              <a:xfrm flipV="1">
                <a:off x="6324732" y="4626815"/>
                <a:ext cx="716827" cy="484740"/>
              </a:xfrm>
              <a:prstGeom prst="line">
                <a:avLst/>
              </a:prstGeom>
              <a:noFill/>
              <a:ln w="19050">
                <a:solidFill>
                  <a:srgbClr val="808080"/>
                </a:solidFill>
                <a:round/>
                <a:headEnd type="none" w="sm" len="sm"/>
                <a:tailEnd type="none" w="sm" len="sm"/>
              </a:ln>
            </p:spPr>
            <p:txBody>
              <a:bodyPr wrap="none" anchor="ctr"/>
              <a:lstStyle/>
              <a:p>
                <a:endParaRPr lang="es-PE">
                  <a:cs typeface="Arial" pitchFamily="34" charset="0"/>
                </a:endParaRPr>
              </a:p>
            </p:txBody>
          </p:sp>
          <p:sp>
            <p:nvSpPr>
              <p:cNvPr id="59" name="Rectangle 14"/>
              <p:cNvSpPr>
                <a:spLocks noChangeArrowheads="1"/>
              </p:cNvSpPr>
              <p:nvPr/>
            </p:nvSpPr>
            <p:spPr bwMode="auto">
              <a:xfrm>
                <a:off x="4603152" y="3436991"/>
                <a:ext cx="1698058" cy="1680431"/>
              </a:xfrm>
              <a:prstGeom prst="rect">
                <a:avLst/>
              </a:prstGeom>
              <a:solidFill>
                <a:srgbClr val="DDDDDD">
                  <a:alpha val="50195"/>
                </a:srgbClr>
              </a:solidFill>
              <a:ln w="19050">
                <a:solidFill>
                  <a:srgbClr val="808080"/>
                </a:solidFill>
                <a:miter lim="800000"/>
                <a:headEnd/>
                <a:tailEnd/>
              </a:ln>
            </p:spPr>
            <p:txBody>
              <a:bodyPr wrap="none" lIns="97740" tIns="48870" rIns="97740" bIns="48870" anchor="ctr"/>
              <a:lstStyle/>
              <a:p>
                <a:pPr algn="ctr" defTabSz="977900"/>
                <a:endParaRPr lang="es-ES_tradnl" sz="1700">
                  <a:cs typeface="Arial" pitchFamily="34" charset="0"/>
                </a:endParaRPr>
              </a:p>
            </p:txBody>
          </p:sp>
          <p:sp>
            <p:nvSpPr>
              <p:cNvPr id="60" name="Line 9"/>
              <p:cNvSpPr>
                <a:spLocks noChangeShapeType="1"/>
              </p:cNvSpPr>
              <p:nvPr/>
            </p:nvSpPr>
            <p:spPr bwMode="auto">
              <a:xfrm flipV="1">
                <a:off x="6307105" y="2974282"/>
                <a:ext cx="734454" cy="464175"/>
              </a:xfrm>
              <a:prstGeom prst="line">
                <a:avLst/>
              </a:prstGeom>
              <a:noFill/>
              <a:ln w="19050">
                <a:solidFill>
                  <a:srgbClr val="808080"/>
                </a:solidFill>
                <a:round/>
                <a:headEnd type="none" w="sm" len="sm"/>
                <a:tailEnd type="none" w="sm" len="sm"/>
              </a:ln>
            </p:spPr>
            <p:txBody>
              <a:bodyPr wrap="none" anchor="ctr"/>
              <a:lstStyle/>
              <a:p>
                <a:endParaRPr lang="es-PE">
                  <a:cs typeface="Arial" pitchFamily="34" charset="0"/>
                </a:endParaRPr>
              </a:p>
            </p:txBody>
          </p:sp>
        </p:grpSp>
        <p:grpSp>
          <p:nvGrpSpPr>
            <p:cNvPr id="25" name="65 Grupo"/>
            <p:cNvGrpSpPr/>
            <p:nvPr/>
          </p:nvGrpSpPr>
          <p:grpSpPr>
            <a:xfrm>
              <a:off x="1593953" y="3057014"/>
              <a:ext cx="1321473" cy="1067840"/>
              <a:chOff x="4595810" y="2950035"/>
              <a:chExt cx="2445749" cy="2167387"/>
            </a:xfrm>
          </p:grpSpPr>
          <p:sp>
            <p:nvSpPr>
              <p:cNvPr id="49" name="Line 12"/>
              <p:cNvSpPr>
                <a:spLocks noChangeShapeType="1"/>
              </p:cNvSpPr>
              <p:nvPr/>
            </p:nvSpPr>
            <p:spPr bwMode="auto">
              <a:xfrm flipV="1">
                <a:off x="4595810" y="4626815"/>
                <a:ext cx="716827" cy="484740"/>
              </a:xfrm>
              <a:prstGeom prst="line">
                <a:avLst/>
              </a:prstGeom>
              <a:noFill/>
              <a:ln w="19050">
                <a:solidFill>
                  <a:srgbClr val="808080"/>
                </a:solidFill>
                <a:round/>
                <a:headEnd type="none" w="sm" len="sm"/>
                <a:tailEnd type="none" w="sm" len="sm"/>
              </a:ln>
            </p:spPr>
            <p:txBody>
              <a:bodyPr wrap="none" anchor="ctr"/>
              <a:lstStyle/>
              <a:p>
                <a:endParaRPr lang="es-PE">
                  <a:cs typeface="Arial" pitchFamily="34" charset="0"/>
                </a:endParaRPr>
              </a:p>
            </p:txBody>
          </p:sp>
          <p:sp>
            <p:nvSpPr>
              <p:cNvPr id="50" name="Rectangle 4"/>
              <p:cNvSpPr>
                <a:spLocks noChangeArrowheads="1"/>
              </p:cNvSpPr>
              <p:nvPr/>
            </p:nvSpPr>
            <p:spPr bwMode="auto">
              <a:xfrm>
                <a:off x="5300901" y="2974282"/>
                <a:ext cx="1740658" cy="1661335"/>
              </a:xfrm>
              <a:prstGeom prst="rect">
                <a:avLst/>
              </a:prstGeom>
              <a:solidFill>
                <a:srgbClr val="C0C0C0">
                  <a:alpha val="50195"/>
                </a:srgbClr>
              </a:solidFill>
              <a:ln w="19050">
                <a:solidFill>
                  <a:srgbClr val="808080"/>
                </a:solidFill>
                <a:miter lim="800000"/>
                <a:headEnd/>
                <a:tailEnd/>
              </a:ln>
            </p:spPr>
            <p:txBody>
              <a:bodyPr wrap="none" lIns="97740" tIns="48870" rIns="97740" bIns="48870" anchor="ctr"/>
              <a:lstStyle/>
              <a:p>
                <a:pPr algn="ctr" defTabSz="977900"/>
                <a:endParaRPr lang="es-ES_tradnl" sz="1700">
                  <a:cs typeface="Arial" pitchFamily="34" charset="0"/>
                </a:endParaRPr>
              </a:p>
            </p:txBody>
          </p:sp>
          <p:sp>
            <p:nvSpPr>
              <p:cNvPr id="51" name="Line 9"/>
              <p:cNvSpPr>
                <a:spLocks noChangeShapeType="1"/>
              </p:cNvSpPr>
              <p:nvPr/>
            </p:nvSpPr>
            <p:spPr bwMode="auto">
              <a:xfrm flipV="1">
                <a:off x="4603152" y="2950035"/>
                <a:ext cx="727116" cy="462709"/>
              </a:xfrm>
              <a:prstGeom prst="line">
                <a:avLst/>
              </a:prstGeom>
              <a:noFill/>
              <a:ln w="19050">
                <a:solidFill>
                  <a:srgbClr val="808080"/>
                </a:solidFill>
                <a:round/>
                <a:headEnd type="none" w="sm" len="sm"/>
                <a:tailEnd type="none" w="sm" len="sm"/>
              </a:ln>
            </p:spPr>
            <p:txBody>
              <a:bodyPr wrap="none" anchor="ctr"/>
              <a:lstStyle/>
              <a:p>
                <a:endParaRPr lang="es-PE">
                  <a:cs typeface="Arial" pitchFamily="34" charset="0"/>
                </a:endParaRPr>
              </a:p>
            </p:txBody>
          </p:sp>
          <p:sp>
            <p:nvSpPr>
              <p:cNvPr id="52" name="Line 12"/>
              <p:cNvSpPr>
                <a:spLocks noChangeShapeType="1"/>
              </p:cNvSpPr>
              <p:nvPr/>
            </p:nvSpPr>
            <p:spPr bwMode="auto">
              <a:xfrm flipV="1">
                <a:off x="6324732" y="4626815"/>
                <a:ext cx="716827" cy="484740"/>
              </a:xfrm>
              <a:prstGeom prst="line">
                <a:avLst/>
              </a:prstGeom>
              <a:noFill/>
              <a:ln w="19050">
                <a:solidFill>
                  <a:srgbClr val="808080"/>
                </a:solidFill>
                <a:round/>
                <a:headEnd type="none" w="sm" len="sm"/>
                <a:tailEnd type="none" w="sm" len="sm"/>
              </a:ln>
            </p:spPr>
            <p:txBody>
              <a:bodyPr wrap="none" anchor="ctr"/>
              <a:lstStyle/>
              <a:p>
                <a:endParaRPr lang="es-PE">
                  <a:cs typeface="Arial" pitchFamily="34" charset="0"/>
                </a:endParaRPr>
              </a:p>
            </p:txBody>
          </p:sp>
          <p:sp>
            <p:nvSpPr>
              <p:cNvPr id="53" name="Rectangle 14"/>
              <p:cNvSpPr>
                <a:spLocks noChangeArrowheads="1"/>
              </p:cNvSpPr>
              <p:nvPr/>
            </p:nvSpPr>
            <p:spPr bwMode="auto">
              <a:xfrm>
                <a:off x="4603152" y="3436991"/>
                <a:ext cx="1698058" cy="1680431"/>
              </a:xfrm>
              <a:prstGeom prst="rect">
                <a:avLst/>
              </a:prstGeom>
              <a:solidFill>
                <a:srgbClr val="DDDDDD">
                  <a:alpha val="50195"/>
                </a:srgbClr>
              </a:solidFill>
              <a:ln w="19050">
                <a:solidFill>
                  <a:srgbClr val="808080"/>
                </a:solidFill>
                <a:miter lim="800000"/>
                <a:headEnd/>
                <a:tailEnd/>
              </a:ln>
            </p:spPr>
            <p:txBody>
              <a:bodyPr wrap="none" lIns="97740" tIns="48870" rIns="97740" bIns="48870" anchor="ctr"/>
              <a:lstStyle/>
              <a:p>
                <a:pPr algn="ctr" defTabSz="977900"/>
                <a:endParaRPr lang="es-ES_tradnl" sz="1700">
                  <a:cs typeface="Arial" pitchFamily="34" charset="0"/>
                </a:endParaRPr>
              </a:p>
            </p:txBody>
          </p:sp>
          <p:sp>
            <p:nvSpPr>
              <p:cNvPr id="54" name="Line 9"/>
              <p:cNvSpPr>
                <a:spLocks noChangeShapeType="1"/>
              </p:cNvSpPr>
              <p:nvPr/>
            </p:nvSpPr>
            <p:spPr bwMode="auto">
              <a:xfrm flipV="1">
                <a:off x="6307105" y="2974282"/>
                <a:ext cx="734454" cy="464175"/>
              </a:xfrm>
              <a:prstGeom prst="line">
                <a:avLst/>
              </a:prstGeom>
              <a:noFill/>
              <a:ln w="19050">
                <a:solidFill>
                  <a:srgbClr val="808080"/>
                </a:solidFill>
                <a:round/>
                <a:headEnd type="none" w="sm" len="sm"/>
                <a:tailEnd type="none" w="sm" len="sm"/>
              </a:ln>
            </p:spPr>
            <p:txBody>
              <a:bodyPr wrap="none" anchor="ctr"/>
              <a:lstStyle/>
              <a:p>
                <a:endParaRPr lang="es-PE">
                  <a:cs typeface="Arial" pitchFamily="34" charset="0"/>
                </a:endParaRPr>
              </a:p>
            </p:txBody>
          </p:sp>
        </p:grpSp>
        <p:sp>
          <p:nvSpPr>
            <p:cNvPr id="26" name="Rectangle 16"/>
            <p:cNvSpPr>
              <a:spLocks noChangeArrowheads="1"/>
            </p:cNvSpPr>
            <p:nvPr>
              <p:custDataLst>
                <p:tags r:id="rId1"/>
              </p:custDataLst>
            </p:nvPr>
          </p:nvSpPr>
          <p:spPr bwMode="auto">
            <a:xfrm>
              <a:off x="1123986" y="2289316"/>
              <a:ext cx="1452750" cy="338554"/>
            </a:xfrm>
            <a:prstGeom prst="rect">
              <a:avLst/>
            </a:prstGeom>
            <a:noFill/>
            <a:ln w="9525" algn="ctr">
              <a:noFill/>
              <a:miter lim="800000"/>
              <a:headEnd/>
              <a:tailEnd/>
            </a:ln>
          </p:spPr>
          <p:txBody>
            <a:bodyPr lIns="0" tIns="0" rIns="0" bIns="0">
              <a:spAutoFit/>
            </a:bodyPr>
            <a:lstStyle/>
            <a:p>
              <a:pPr algn="ctr" defTabSz="895350" eaLnBrk="0" hangingPunct="0">
                <a:spcBef>
                  <a:spcPct val="20000"/>
                </a:spcBef>
                <a:buClr>
                  <a:srgbClr val="D10F17"/>
                </a:buClr>
              </a:pPr>
              <a:r>
                <a:rPr lang="es-PE" sz="1000" b="1" dirty="0" smtClean="0">
                  <a:cs typeface="Arial" pitchFamily="34" charset="0"/>
                </a:rPr>
                <a:t>Organismo Público</a:t>
              </a:r>
            </a:p>
            <a:p>
              <a:pPr algn="ctr" defTabSz="895350" eaLnBrk="0" hangingPunct="0">
                <a:spcBef>
                  <a:spcPct val="20000"/>
                </a:spcBef>
                <a:buClr>
                  <a:srgbClr val="D10F17"/>
                </a:buClr>
              </a:pPr>
              <a:r>
                <a:rPr lang="es-PE" sz="1000" b="1" dirty="0" smtClean="0">
                  <a:cs typeface="Arial" pitchFamily="34" charset="0"/>
                </a:rPr>
                <a:t>Especializado</a:t>
              </a:r>
              <a:endParaRPr lang="es-PE" sz="1000" b="1" dirty="0">
                <a:cs typeface="Arial" pitchFamily="34" charset="0"/>
              </a:endParaRPr>
            </a:p>
          </p:txBody>
        </p:sp>
        <p:grpSp>
          <p:nvGrpSpPr>
            <p:cNvPr id="27" name="64 Grupo"/>
            <p:cNvGrpSpPr/>
            <p:nvPr/>
          </p:nvGrpSpPr>
          <p:grpSpPr>
            <a:xfrm>
              <a:off x="3147369" y="3057014"/>
              <a:ext cx="1321473" cy="1067840"/>
              <a:chOff x="4595810" y="2950035"/>
              <a:chExt cx="2445749" cy="2167387"/>
            </a:xfrm>
          </p:grpSpPr>
          <p:sp>
            <p:nvSpPr>
              <p:cNvPr id="43" name="Line 12"/>
              <p:cNvSpPr>
                <a:spLocks noChangeShapeType="1"/>
              </p:cNvSpPr>
              <p:nvPr/>
            </p:nvSpPr>
            <p:spPr bwMode="auto">
              <a:xfrm flipV="1">
                <a:off x="4595810" y="4626815"/>
                <a:ext cx="716827" cy="484740"/>
              </a:xfrm>
              <a:prstGeom prst="line">
                <a:avLst/>
              </a:prstGeom>
              <a:noFill/>
              <a:ln w="19050">
                <a:solidFill>
                  <a:srgbClr val="808080"/>
                </a:solidFill>
                <a:round/>
                <a:headEnd type="none" w="sm" len="sm"/>
                <a:tailEnd type="none" w="sm" len="sm"/>
              </a:ln>
            </p:spPr>
            <p:txBody>
              <a:bodyPr wrap="none" anchor="ctr"/>
              <a:lstStyle/>
              <a:p>
                <a:endParaRPr lang="es-PE">
                  <a:cs typeface="Arial" pitchFamily="34" charset="0"/>
                </a:endParaRPr>
              </a:p>
            </p:txBody>
          </p:sp>
          <p:sp>
            <p:nvSpPr>
              <p:cNvPr id="44" name="Rectangle 4"/>
              <p:cNvSpPr>
                <a:spLocks noChangeArrowheads="1"/>
              </p:cNvSpPr>
              <p:nvPr/>
            </p:nvSpPr>
            <p:spPr bwMode="auto">
              <a:xfrm>
                <a:off x="5300901" y="2974282"/>
                <a:ext cx="1740658" cy="1661335"/>
              </a:xfrm>
              <a:prstGeom prst="rect">
                <a:avLst/>
              </a:prstGeom>
              <a:solidFill>
                <a:srgbClr val="C0C0C0">
                  <a:alpha val="50195"/>
                </a:srgbClr>
              </a:solidFill>
              <a:ln w="19050">
                <a:solidFill>
                  <a:srgbClr val="808080"/>
                </a:solidFill>
                <a:miter lim="800000"/>
                <a:headEnd/>
                <a:tailEnd/>
              </a:ln>
            </p:spPr>
            <p:txBody>
              <a:bodyPr wrap="none" lIns="97740" tIns="48870" rIns="97740" bIns="48870" anchor="ctr"/>
              <a:lstStyle/>
              <a:p>
                <a:pPr algn="ctr" defTabSz="977900"/>
                <a:endParaRPr lang="es-ES_tradnl" sz="1700">
                  <a:cs typeface="Arial" pitchFamily="34" charset="0"/>
                </a:endParaRPr>
              </a:p>
            </p:txBody>
          </p:sp>
          <p:sp>
            <p:nvSpPr>
              <p:cNvPr id="45" name="Line 9"/>
              <p:cNvSpPr>
                <a:spLocks noChangeShapeType="1"/>
              </p:cNvSpPr>
              <p:nvPr/>
            </p:nvSpPr>
            <p:spPr bwMode="auto">
              <a:xfrm flipV="1">
                <a:off x="4603152" y="2950035"/>
                <a:ext cx="727116" cy="462709"/>
              </a:xfrm>
              <a:prstGeom prst="line">
                <a:avLst/>
              </a:prstGeom>
              <a:noFill/>
              <a:ln w="19050">
                <a:solidFill>
                  <a:srgbClr val="808080"/>
                </a:solidFill>
                <a:round/>
                <a:headEnd type="none" w="sm" len="sm"/>
                <a:tailEnd type="none" w="sm" len="sm"/>
              </a:ln>
            </p:spPr>
            <p:txBody>
              <a:bodyPr wrap="none" anchor="ctr"/>
              <a:lstStyle/>
              <a:p>
                <a:endParaRPr lang="es-PE">
                  <a:cs typeface="Arial" pitchFamily="34" charset="0"/>
                </a:endParaRPr>
              </a:p>
            </p:txBody>
          </p:sp>
          <p:sp>
            <p:nvSpPr>
              <p:cNvPr id="46" name="Line 12"/>
              <p:cNvSpPr>
                <a:spLocks noChangeShapeType="1"/>
              </p:cNvSpPr>
              <p:nvPr/>
            </p:nvSpPr>
            <p:spPr bwMode="auto">
              <a:xfrm flipV="1">
                <a:off x="6324732" y="4626815"/>
                <a:ext cx="716827" cy="484740"/>
              </a:xfrm>
              <a:prstGeom prst="line">
                <a:avLst/>
              </a:prstGeom>
              <a:noFill/>
              <a:ln w="19050">
                <a:solidFill>
                  <a:srgbClr val="808080"/>
                </a:solidFill>
                <a:round/>
                <a:headEnd type="none" w="sm" len="sm"/>
                <a:tailEnd type="none" w="sm" len="sm"/>
              </a:ln>
            </p:spPr>
            <p:txBody>
              <a:bodyPr wrap="none" anchor="ctr"/>
              <a:lstStyle/>
              <a:p>
                <a:endParaRPr lang="es-PE">
                  <a:cs typeface="Arial" pitchFamily="34" charset="0"/>
                </a:endParaRPr>
              </a:p>
            </p:txBody>
          </p:sp>
          <p:sp>
            <p:nvSpPr>
              <p:cNvPr id="47" name="Rectangle 14"/>
              <p:cNvSpPr>
                <a:spLocks noChangeArrowheads="1"/>
              </p:cNvSpPr>
              <p:nvPr/>
            </p:nvSpPr>
            <p:spPr bwMode="auto">
              <a:xfrm>
                <a:off x="4603152" y="3436991"/>
                <a:ext cx="1698058" cy="1680431"/>
              </a:xfrm>
              <a:prstGeom prst="rect">
                <a:avLst/>
              </a:prstGeom>
              <a:solidFill>
                <a:srgbClr val="DDDDDD">
                  <a:alpha val="50195"/>
                </a:srgbClr>
              </a:solidFill>
              <a:ln w="19050">
                <a:solidFill>
                  <a:srgbClr val="808080"/>
                </a:solidFill>
                <a:miter lim="800000"/>
                <a:headEnd/>
                <a:tailEnd/>
              </a:ln>
            </p:spPr>
            <p:txBody>
              <a:bodyPr wrap="none" lIns="97740" tIns="48870" rIns="97740" bIns="48870" anchor="ctr"/>
              <a:lstStyle/>
              <a:p>
                <a:pPr algn="ctr" defTabSz="977900"/>
                <a:endParaRPr lang="es-ES_tradnl" sz="1700">
                  <a:cs typeface="Arial" pitchFamily="34" charset="0"/>
                </a:endParaRPr>
              </a:p>
            </p:txBody>
          </p:sp>
          <p:sp>
            <p:nvSpPr>
              <p:cNvPr id="48" name="Line 9"/>
              <p:cNvSpPr>
                <a:spLocks noChangeShapeType="1"/>
              </p:cNvSpPr>
              <p:nvPr/>
            </p:nvSpPr>
            <p:spPr bwMode="auto">
              <a:xfrm flipV="1">
                <a:off x="6307105" y="2974282"/>
                <a:ext cx="734454" cy="464175"/>
              </a:xfrm>
              <a:prstGeom prst="line">
                <a:avLst/>
              </a:prstGeom>
              <a:noFill/>
              <a:ln w="19050">
                <a:solidFill>
                  <a:srgbClr val="808080"/>
                </a:solidFill>
                <a:round/>
                <a:headEnd type="none" w="sm" len="sm"/>
                <a:tailEnd type="none" w="sm" len="sm"/>
              </a:ln>
            </p:spPr>
            <p:txBody>
              <a:bodyPr wrap="none" anchor="ctr"/>
              <a:lstStyle/>
              <a:p>
                <a:endParaRPr lang="es-PE">
                  <a:cs typeface="Arial" pitchFamily="34" charset="0"/>
                </a:endParaRPr>
              </a:p>
            </p:txBody>
          </p:sp>
        </p:grpSp>
        <p:sp>
          <p:nvSpPr>
            <p:cNvPr id="28" name="Rectangle 516"/>
            <p:cNvSpPr>
              <a:spLocks noChangeArrowheads="1"/>
            </p:cNvSpPr>
            <p:nvPr/>
          </p:nvSpPr>
          <p:spPr bwMode="auto">
            <a:xfrm>
              <a:off x="2962105" y="4214818"/>
              <a:ext cx="1656184" cy="1548000"/>
            </a:xfrm>
            <a:prstGeom prst="rect">
              <a:avLst/>
            </a:prstGeom>
            <a:solidFill>
              <a:schemeClr val="bg1"/>
            </a:solidFill>
            <a:ln w="12700">
              <a:solidFill>
                <a:srgbClr val="808080"/>
              </a:solidFill>
              <a:miter lim="800000"/>
              <a:headEnd/>
              <a:tailEnd/>
            </a:ln>
            <a:effectLst>
              <a:outerShdw dist="35921" dir="2700000" algn="ctr" rotWithShape="0">
                <a:srgbClr val="DDDDDD"/>
              </a:outerShdw>
            </a:effectLst>
          </p:spPr>
          <p:txBody>
            <a:bodyPr lIns="90000" tIns="0" rIns="90000" bIns="0" anchor="ctr"/>
            <a:lstStyle/>
            <a:p>
              <a:pPr marL="87313" indent="-87313">
                <a:buClr>
                  <a:srgbClr val="CC0000"/>
                </a:buClr>
                <a:buFont typeface="Arial" pitchFamily="34" charset="0"/>
                <a:buChar char="•"/>
                <a:defRPr/>
              </a:pPr>
              <a:r>
                <a:rPr lang="es-MX" sz="900" dirty="0" smtClean="0">
                  <a:cs typeface="Arial" pitchFamily="34" charset="0"/>
                </a:rPr>
                <a:t>Dedicado a la prestación de servicios específicos </a:t>
              </a:r>
            </a:p>
            <a:p>
              <a:pPr marL="87313" indent="-87313">
                <a:buClr>
                  <a:srgbClr val="CC0000"/>
                </a:buClr>
                <a:buFont typeface="Arial" pitchFamily="34" charset="0"/>
                <a:buChar char="•"/>
                <a:defRPr/>
              </a:pPr>
              <a:endParaRPr lang="es-MX" sz="500" dirty="0" smtClean="0">
                <a:cs typeface="Arial" pitchFamily="34" charset="0"/>
              </a:endParaRPr>
            </a:p>
            <a:p>
              <a:pPr marL="87313" indent="-87313">
                <a:buClr>
                  <a:srgbClr val="CC0000"/>
                </a:buClr>
                <a:buFont typeface="Arial" pitchFamily="34" charset="0"/>
                <a:buChar char="•"/>
                <a:defRPr/>
              </a:pPr>
              <a:r>
                <a:rPr lang="es-MX" sz="900" dirty="0" smtClean="0">
                  <a:cs typeface="Arial" pitchFamily="34" charset="0"/>
                </a:rPr>
                <a:t>Sujeto a lineamiento técnicos de su sector</a:t>
              </a:r>
            </a:p>
            <a:p>
              <a:pPr marL="87313" indent="-87313">
                <a:buClr>
                  <a:srgbClr val="CC0000"/>
                </a:buClr>
                <a:buFont typeface="Arial" pitchFamily="34" charset="0"/>
                <a:buChar char="•"/>
                <a:defRPr/>
              </a:pPr>
              <a:endParaRPr lang="es-MX" sz="500" dirty="0" smtClean="0">
                <a:cs typeface="Arial" pitchFamily="34" charset="0"/>
              </a:endParaRPr>
            </a:p>
            <a:p>
              <a:pPr marL="87313" indent="-87313">
                <a:buClr>
                  <a:srgbClr val="CC0000"/>
                </a:buClr>
                <a:buFont typeface="Arial" pitchFamily="34" charset="0"/>
                <a:buChar char="•"/>
                <a:defRPr/>
              </a:pPr>
              <a:r>
                <a:rPr lang="es-MX" sz="900" dirty="0" smtClean="0">
                  <a:cs typeface="Arial" pitchFamily="34" charset="0"/>
                </a:rPr>
                <a:t>Gasto aprobado por entidad a la cual dependen</a:t>
              </a:r>
            </a:p>
            <a:p>
              <a:pPr marL="87313" indent="-87313">
                <a:buClr>
                  <a:srgbClr val="CC0000"/>
                </a:buClr>
                <a:buFont typeface="Arial" pitchFamily="34" charset="0"/>
                <a:buChar char="•"/>
                <a:defRPr/>
              </a:pPr>
              <a:endParaRPr lang="es-MX" sz="500" dirty="0" smtClean="0">
                <a:cs typeface="Arial" pitchFamily="34" charset="0"/>
              </a:endParaRPr>
            </a:p>
            <a:p>
              <a:pPr marL="87313" indent="-87313">
                <a:buClr>
                  <a:srgbClr val="CC0000"/>
                </a:buClr>
                <a:buFont typeface="Arial" pitchFamily="34" charset="0"/>
                <a:buChar char="•"/>
                <a:defRPr/>
              </a:pPr>
              <a:r>
                <a:rPr lang="es-MX" sz="900" dirty="0" smtClean="0">
                  <a:cs typeface="Arial" pitchFamily="34" charset="0"/>
                </a:rPr>
                <a:t>Sin funciones normativas</a:t>
              </a:r>
            </a:p>
          </p:txBody>
        </p:sp>
        <p:sp>
          <p:nvSpPr>
            <p:cNvPr id="29" name="Rectangle 16"/>
            <p:cNvSpPr>
              <a:spLocks noChangeArrowheads="1"/>
            </p:cNvSpPr>
            <p:nvPr>
              <p:custDataLst>
                <p:tags r:id="rId2"/>
              </p:custDataLst>
            </p:nvPr>
          </p:nvSpPr>
          <p:spPr bwMode="auto">
            <a:xfrm>
              <a:off x="523523" y="2915072"/>
              <a:ext cx="1214446" cy="153888"/>
            </a:xfrm>
            <a:prstGeom prst="rect">
              <a:avLst/>
            </a:prstGeom>
            <a:noFill/>
            <a:ln w="9525" algn="ctr">
              <a:noFill/>
              <a:miter lim="800000"/>
              <a:headEnd/>
              <a:tailEnd/>
            </a:ln>
          </p:spPr>
          <p:txBody>
            <a:bodyPr wrap="square" lIns="0" tIns="0" rIns="0" bIns="0">
              <a:spAutoFit/>
            </a:bodyPr>
            <a:lstStyle/>
            <a:p>
              <a:pPr algn="ctr" defTabSz="895350" eaLnBrk="0" hangingPunct="0">
                <a:spcBef>
                  <a:spcPct val="20000"/>
                </a:spcBef>
                <a:buClr>
                  <a:srgbClr val="D10F17"/>
                </a:buClr>
              </a:pPr>
              <a:r>
                <a:rPr lang="es-PE" sz="1000" b="1" dirty="0" smtClean="0">
                  <a:cs typeface="Arial" pitchFamily="34" charset="0"/>
                </a:rPr>
                <a:t>Regulador</a:t>
              </a:r>
              <a:endParaRPr lang="es-PE" sz="1000" b="1" dirty="0">
                <a:cs typeface="Arial" pitchFamily="34" charset="0"/>
              </a:endParaRPr>
            </a:p>
          </p:txBody>
        </p:sp>
        <p:sp>
          <p:nvSpPr>
            <p:cNvPr id="30" name="Rectangle 16"/>
            <p:cNvSpPr>
              <a:spLocks noChangeArrowheads="1"/>
            </p:cNvSpPr>
            <p:nvPr>
              <p:custDataLst>
                <p:tags r:id="rId3"/>
              </p:custDataLst>
            </p:nvPr>
          </p:nvSpPr>
          <p:spPr bwMode="auto">
            <a:xfrm>
              <a:off x="1844996" y="2915072"/>
              <a:ext cx="1214446" cy="153888"/>
            </a:xfrm>
            <a:prstGeom prst="rect">
              <a:avLst/>
            </a:prstGeom>
            <a:noFill/>
            <a:ln w="9525" algn="ctr">
              <a:noFill/>
              <a:miter lim="800000"/>
              <a:headEnd/>
              <a:tailEnd/>
            </a:ln>
          </p:spPr>
          <p:txBody>
            <a:bodyPr wrap="square" lIns="0" tIns="0" rIns="0" bIns="0">
              <a:spAutoFit/>
            </a:bodyPr>
            <a:lstStyle/>
            <a:p>
              <a:pPr algn="ctr" defTabSz="895350" eaLnBrk="0" hangingPunct="0">
                <a:spcBef>
                  <a:spcPct val="20000"/>
                </a:spcBef>
                <a:buClr>
                  <a:srgbClr val="D10F17"/>
                </a:buClr>
              </a:pPr>
              <a:r>
                <a:rPr lang="es-PE" sz="1000" b="1" dirty="0" smtClean="0">
                  <a:cs typeface="Arial" pitchFamily="34" charset="0"/>
                </a:rPr>
                <a:t>Técnico</a:t>
              </a:r>
              <a:endParaRPr lang="es-PE" sz="1000" b="1" dirty="0">
                <a:cs typeface="Arial" pitchFamily="34" charset="0"/>
              </a:endParaRPr>
            </a:p>
          </p:txBody>
        </p:sp>
        <p:sp>
          <p:nvSpPr>
            <p:cNvPr id="31" name="Rectangle 516"/>
            <p:cNvSpPr>
              <a:spLocks noChangeArrowheads="1"/>
            </p:cNvSpPr>
            <p:nvPr/>
          </p:nvSpPr>
          <p:spPr bwMode="auto">
            <a:xfrm>
              <a:off x="272480" y="4214818"/>
              <a:ext cx="1296144" cy="1224000"/>
            </a:xfrm>
            <a:prstGeom prst="rect">
              <a:avLst/>
            </a:prstGeom>
            <a:solidFill>
              <a:schemeClr val="bg1"/>
            </a:solidFill>
            <a:ln w="12700">
              <a:solidFill>
                <a:srgbClr val="808080"/>
              </a:solidFill>
              <a:miter lim="800000"/>
              <a:headEnd/>
              <a:tailEnd/>
            </a:ln>
            <a:effectLst>
              <a:outerShdw dist="35921" dir="2700000" algn="ctr" rotWithShape="0">
                <a:srgbClr val="DDDDDD"/>
              </a:outerShdw>
            </a:effectLst>
          </p:spPr>
          <p:txBody>
            <a:bodyPr lIns="90000" tIns="0" rIns="90000" bIns="0" anchor="ctr"/>
            <a:lstStyle/>
            <a:p>
              <a:pPr marL="87313" indent="-87313">
                <a:buClr>
                  <a:srgbClr val="CC0000"/>
                </a:buClr>
                <a:buFont typeface="Arial" pitchFamily="34" charset="0"/>
                <a:buChar char="•"/>
                <a:defRPr/>
              </a:pPr>
              <a:r>
                <a:rPr lang="es-MX" sz="900" dirty="0" smtClean="0">
                  <a:cs typeface="Arial" pitchFamily="34" charset="0"/>
                </a:rPr>
                <a:t>Actúa en ámbitos especializados de regulación de mercados</a:t>
              </a:r>
            </a:p>
            <a:p>
              <a:pPr marL="87313" indent="-87313">
                <a:buClr>
                  <a:srgbClr val="CC0000"/>
                </a:buClr>
                <a:buFont typeface="Arial" pitchFamily="34" charset="0"/>
                <a:buChar char="•"/>
                <a:defRPr/>
              </a:pPr>
              <a:endParaRPr lang="es-MX" sz="500" dirty="0" smtClean="0">
                <a:cs typeface="Arial" pitchFamily="34" charset="0"/>
              </a:endParaRPr>
            </a:p>
            <a:p>
              <a:pPr marL="87313" indent="-87313">
                <a:buClr>
                  <a:srgbClr val="CC0000"/>
                </a:buClr>
                <a:buFont typeface="Arial" pitchFamily="34" charset="0"/>
                <a:buChar char="•"/>
                <a:defRPr/>
              </a:pPr>
              <a:r>
                <a:rPr lang="es-MX" sz="900" dirty="0" smtClean="0">
                  <a:cs typeface="Arial" pitchFamily="34" charset="0"/>
                </a:rPr>
                <a:t>Define sus lineamientos técnicos y política de gasto</a:t>
              </a:r>
            </a:p>
          </p:txBody>
        </p:sp>
        <p:sp>
          <p:nvSpPr>
            <p:cNvPr id="32" name="Rectangle 516"/>
            <p:cNvSpPr>
              <a:spLocks noChangeArrowheads="1"/>
            </p:cNvSpPr>
            <p:nvPr/>
          </p:nvSpPr>
          <p:spPr bwMode="auto">
            <a:xfrm>
              <a:off x="1568624" y="4214818"/>
              <a:ext cx="1296144" cy="1224000"/>
            </a:xfrm>
            <a:prstGeom prst="rect">
              <a:avLst/>
            </a:prstGeom>
            <a:solidFill>
              <a:schemeClr val="bg1"/>
            </a:solidFill>
            <a:ln w="12700">
              <a:solidFill>
                <a:srgbClr val="808080"/>
              </a:solidFill>
              <a:miter lim="800000"/>
              <a:headEnd/>
              <a:tailEnd/>
            </a:ln>
            <a:effectLst>
              <a:outerShdw dist="35921" dir="2700000" algn="ctr" rotWithShape="0">
                <a:srgbClr val="DDDDDD"/>
              </a:outerShdw>
            </a:effectLst>
          </p:spPr>
          <p:txBody>
            <a:bodyPr lIns="90000" tIns="0" rIns="90000" bIns="0" anchor="ctr"/>
            <a:lstStyle/>
            <a:p>
              <a:pPr marL="87313" indent="-87313">
                <a:buClr>
                  <a:srgbClr val="CC0000"/>
                </a:buClr>
                <a:buFont typeface="Arial" pitchFamily="34" charset="0"/>
                <a:buChar char="•"/>
                <a:defRPr/>
              </a:pPr>
              <a:r>
                <a:rPr lang="es-MX" sz="900" dirty="0" smtClean="0">
                  <a:cs typeface="Arial" pitchFamily="34" charset="0"/>
                </a:rPr>
                <a:t>Sujeto a lineamientos técnicos de su sector</a:t>
              </a:r>
            </a:p>
            <a:p>
              <a:pPr marL="87313" indent="-87313">
                <a:buClr>
                  <a:srgbClr val="CC0000"/>
                </a:buClr>
                <a:buFont typeface="Arial" pitchFamily="34" charset="0"/>
                <a:buChar char="•"/>
                <a:defRPr/>
              </a:pPr>
              <a:endParaRPr lang="es-MX" sz="500" dirty="0" smtClean="0">
                <a:cs typeface="Arial" pitchFamily="34" charset="0"/>
              </a:endParaRPr>
            </a:p>
            <a:p>
              <a:pPr marL="87313" indent="-87313">
                <a:buClr>
                  <a:srgbClr val="CC0000"/>
                </a:buClr>
                <a:buFont typeface="Arial" pitchFamily="34" charset="0"/>
                <a:buChar char="•"/>
                <a:defRPr/>
              </a:pPr>
              <a:r>
                <a:rPr lang="es-MX" sz="900" dirty="0" smtClean="0">
                  <a:solidFill>
                    <a:srgbClr val="C00000"/>
                  </a:solidFill>
                  <a:cs typeface="Arial" pitchFamily="34" charset="0"/>
                </a:rPr>
                <a:t>Política de gasto aprobada por la entidad a la cual dependen</a:t>
              </a:r>
            </a:p>
          </p:txBody>
        </p:sp>
        <p:cxnSp>
          <p:nvCxnSpPr>
            <p:cNvPr id="33" name="32 Conector angular"/>
            <p:cNvCxnSpPr>
              <a:stCxn id="26" idx="2"/>
              <a:endCxn id="30" idx="0"/>
            </p:cNvCxnSpPr>
            <p:nvPr/>
          </p:nvCxnSpPr>
          <p:spPr bwMode="auto">
            <a:xfrm rot="16200000" flipH="1">
              <a:off x="2007689" y="2470542"/>
              <a:ext cx="287202" cy="601858"/>
            </a:xfrm>
            <a:prstGeom prst="bentConnector3">
              <a:avLst>
                <a:gd name="adj1" fmla="val 50000"/>
              </a:avLst>
            </a:prstGeom>
            <a:solidFill>
              <a:schemeClr val="accent1"/>
            </a:solidFill>
            <a:ln w="9525" cap="flat" cmpd="sng" algn="ctr">
              <a:solidFill>
                <a:schemeClr val="tx1"/>
              </a:solidFill>
              <a:prstDash val="solid"/>
              <a:round/>
              <a:headEnd type="none" w="med" len="med"/>
              <a:tailEnd type="arrow"/>
            </a:ln>
            <a:effectLst/>
          </p:spPr>
        </p:cxnSp>
        <p:cxnSp>
          <p:nvCxnSpPr>
            <p:cNvPr id="34" name="33 Conector angular"/>
            <p:cNvCxnSpPr>
              <a:stCxn id="26" idx="2"/>
              <a:endCxn id="29" idx="0"/>
            </p:cNvCxnSpPr>
            <p:nvPr/>
          </p:nvCxnSpPr>
          <p:spPr bwMode="auto">
            <a:xfrm rot="5400000">
              <a:off x="1346953" y="2411664"/>
              <a:ext cx="287202" cy="719615"/>
            </a:xfrm>
            <a:prstGeom prst="bentConnector3">
              <a:avLst>
                <a:gd name="adj1" fmla="val 50000"/>
              </a:avLst>
            </a:prstGeom>
            <a:solidFill>
              <a:schemeClr val="accent1"/>
            </a:solidFill>
            <a:ln w="9525" cap="flat" cmpd="sng" algn="ctr">
              <a:solidFill>
                <a:schemeClr val="tx1"/>
              </a:solidFill>
              <a:prstDash val="solid"/>
              <a:round/>
              <a:headEnd type="none" w="med" len="med"/>
              <a:tailEnd type="arrow"/>
            </a:ln>
            <a:effectLst/>
          </p:spPr>
        </p:cxnSp>
        <p:sp>
          <p:nvSpPr>
            <p:cNvPr id="35" name="Oval 33"/>
            <p:cNvSpPr>
              <a:spLocks noChangeArrowheads="1"/>
            </p:cNvSpPr>
            <p:nvPr/>
          </p:nvSpPr>
          <p:spPr bwMode="auto">
            <a:xfrm>
              <a:off x="797875" y="2289316"/>
              <a:ext cx="347596" cy="347596"/>
            </a:xfrm>
            <a:prstGeom prst="ellipse">
              <a:avLst/>
            </a:prstGeom>
            <a:solidFill>
              <a:schemeClr val="bg1">
                <a:lumMod val="50000"/>
              </a:schemeClr>
            </a:solidFill>
            <a:ln w="19050">
              <a:solidFill>
                <a:schemeClr val="bg1"/>
              </a:solidFill>
              <a:round/>
              <a:headEnd/>
              <a:tailEnd/>
            </a:ln>
            <a:effectLst>
              <a:outerShdw dist="35921" dir="2700000" algn="ctr" rotWithShape="0">
                <a:srgbClr val="DDDDDD"/>
              </a:outerShdw>
            </a:effectLst>
          </p:spPr>
          <p:txBody>
            <a:bodyPr wrap="none" anchor="ctr"/>
            <a:lstStyle/>
            <a:p>
              <a:pPr algn="ctr">
                <a:defRPr/>
              </a:pPr>
              <a:r>
                <a:rPr lang="es-ES" sz="1000" b="1" dirty="0" smtClean="0">
                  <a:solidFill>
                    <a:schemeClr val="bg1"/>
                  </a:solidFill>
                  <a:cs typeface="Arial" pitchFamily="34" charset="0"/>
                </a:rPr>
                <a:t>a)</a:t>
              </a:r>
              <a:endParaRPr lang="es-ES" sz="1000" b="1" dirty="0">
                <a:solidFill>
                  <a:schemeClr val="bg1"/>
                </a:solidFill>
                <a:cs typeface="Arial" pitchFamily="34" charset="0"/>
              </a:endParaRPr>
            </a:p>
          </p:txBody>
        </p:sp>
        <p:sp>
          <p:nvSpPr>
            <p:cNvPr id="36" name="Rectangle 16"/>
            <p:cNvSpPr>
              <a:spLocks noChangeArrowheads="1"/>
            </p:cNvSpPr>
            <p:nvPr>
              <p:custDataLst>
                <p:tags r:id="rId4"/>
              </p:custDataLst>
            </p:nvPr>
          </p:nvSpPr>
          <p:spPr bwMode="auto">
            <a:xfrm>
              <a:off x="3297015" y="2289316"/>
              <a:ext cx="1452750" cy="523220"/>
            </a:xfrm>
            <a:prstGeom prst="rect">
              <a:avLst/>
            </a:prstGeom>
            <a:noFill/>
            <a:ln w="9525" algn="ctr">
              <a:noFill/>
              <a:miter lim="800000"/>
              <a:headEnd/>
              <a:tailEnd/>
            </a:ln>
          </p:spPr>
          <p:txBody>
            <a:bodyPr lIns="0" tIns="0" rIns="0" bIns="0">
              <a:spAutoFit/>
            </a:bodyPr>
            <a:lstStyle/>
            <a:p>
              <a:pPr algn="ctr" defTabSz="895350" eaLnBrk="0" hangingPunct="0">
                <a:spcBef>
                  <a:spcPct val="20000"/>
                </a:spcBef>
                <a:buClr>
                  <a:srgbClr val="D10F17"/>
                </a:buClr>
              </a:pPr>
              <a:r>
                <a:rPr lang="es-PE" sz="1000" b="1" dirty="0" smtClean="0">
                  <a:cs typeface="Arial" pitchFamily="34" charset="0"/>
                </a:rPr>
                <a:t>Organismo</a:t>
              </a:r>
            </a:p>
            <a:p>
              <a:pPr algn="ctr" defTabSz="895350" eaLnBrk="0" hangingPunct="0">
                <a:spcBef>
                  <a:spcPct val="20000"/>
                </a:spcBef>
                <a:buClr>
                  <a:srgbClr val="D10F17"/>
                </a:buClr>
              </a:pPr>
              <a:r>
                <a:rPr lang="es-PE" sz="1000" b="1" dirty="0" smtClean="0">
                  <a:cs typeface="Arial" pitchFamily="34" charset="0"/>
                </a:rPr>
                <a:t>Público</a:t>
              </a:r>
            </a:p>
            <a:p>
              <a:pPr algn="ctr" defTabSz="895350" eaLnBrk="0" hangingPunct="0">
                <a:spcBef>
                  <a:spcPct val="20000"/>
                </a:spcBef>
                <a:buClr>
                  <a:srgbClr val="D10F17"/>
                </a:buClr>
              </a:pPr>
              <a:r>
                <a:rPr lang="es-PE" sz="1000" b="1" dirty="0" smtClean="0">
                  <a:cs typeface="Arial" pitchFamily="34" charset="0"/>
                </a:rPr>
                <a:t>Ejecutor</a:t>
              </a:r>
              <a:endParaRPr lang="es-PE" sz="1000" b="1" dirty="0">
                <a:cs typeface="Arial" pitchFamily="34" charset="0"/>
              </a:endParaRPr>
            </a:p>
          </p:txBody>
        </p:sp>
        <p:sp>
          <p:nvSpPr>
            <p:cNvPr id="37" name="Oval 33"/>
            <p:cNvSpPr>
              <a:spLocks noChangeArrowheads="1"/>
            </p:cNvSpPr>
            <p:nvPr/>
          </p:nvSpPr>
          <p:spPr bwMode="auto">
            <a:xfrm>
              <a:off x="3178129" y="2289316"/>
              <a:ext cx="347596" cy="347596"/>
            </a:xfrm>
            <a:prstGeom prst="ellipse">
              <a:avLst/>
            </a:prstGeom>
            <a:solidFill>
              <a:schemeClr val="bg1">
                <a:lumMod val="50000"/>
              </a:schemeClr>
            </a:solidFill>
            <a:ln w="19050">
              <a:solidFill>
                <a:schemeClr val="bg1"/>
              </a:solidFill>
              <a:round/>
              <a:headEnd/>
              <a:tailEnd/>
            </a:ln>
            <a:effectLst>
              <a:outerShdw dist="35921" dir="2700000" algn="ctr" rotWithShape="0">
                <a:srgbClr val="DDDDDD"/>
              </a:outerShdw>
            </a:effectLst>
          </p:spPr>
          <p:txBody>
            <a:bodyPr wrap="none" anchor="ctr"/>
            <a:lstStyle/>
            <a:p>
              <a:pPr algn="ctr">
                <a:defRPr/>
              </a:pPr>
              <a:r>
                <a:rPr lang="es-ES" sz="1000" b="1" dirty="0" smtClean="0">
                  <a:solidFill>
                    <a:schemeClr val="bg1"/>
                  </a:solidFill>
                  <a:cs typeface="Arial" pitchFamily="34" charset="0"/>
                </a:rPr>
                <a:t>b)</a:t>
              </a:r>
              <a:endParaRPr lang="es-ES" sz="1000" b="1" dirty="0">
                <a:solidFill>
                  <a:schemeClr val="bg1"/>
                </a:solidFill>
                <a:cs typeface="Arial" pitchFamily="34" charset="0"/>
              </a:endParaRPr>
            </a:p>
          </p:txBody>
        </p:sp>
        <p:sp>
          <p:nvSpPr>
            <p:cNvPr id="38" name="Rectangle 516"/>
            <p:cNvSpPr>
              <a:spLocks noChangeArrowheads="1"/>
            </p:cNvSpPr>
            <p:nvPr/>
          </p:nvSpPr>
          <p:spPr bwMode="auto">
            <a:xfrm>
              <a:off x="272480" y="5445224"/>
              <a:ext cx="2592288" cy="324000"/>
            </a:xfrm>
            <a:prstGeom prst="rect">
              <a:avLst/>
            </a:prstGeom>
            <a:solidFill>
              <a:schemeClr val="bg1"/>
            </a:solidFill>
            <a:ln w="12700">
              <a:solidFill>
                <a:srgbClr val="808080"/>
              </a:solidFill>
              <a:miter lim="800000"/>
              <a:headEnd/>
              <a:tailEnd/>
            </a:ln>
            <a:effectLst>
              <a:outerShdw dist="35921" dir="2700000" algn="ctr" rotWithShape="0">
                <a:srgbClr val="DDDDDD"/>
              </a:outerShdw>
            </a:effectLst>
          </p:spPr>
          <p:txBody>
            <a:bodyPr lIns="90000" tIns="0" rIns="90000" bIns="0" anchor="ctr"/>
            <a:lstStyle/>
            <a:p>
              <a:pPr marL="87313" indent="-87313">
                <a:buClr>
                  <a:srgbClr val="CC0000"/>
                </a:buClr>
                <a:buFont typeface="Arial" pitchFamily="34" charset="0"/>
                <a:buChar char="•"/>
                <a:defRPr/>
              </a:pPr>
              <a:r>
                <a:rPr lang="es-MX" sz="900" dirty="0" smtClean="0">
                  <a:cs typeface="Arial" pitchFamily="34" charset="0"/>
                </a:rPr>
                <a:t>Independencia para ejercer sus funciones con arreglo a su ley de creación</a:t>
              </a:r>
            </a:p>
          </p:txBody>
        </p:sp>
        <p:sp>
          <p:nvSpPr>
            <p:cNvPr id="39" name="Rectangle 16"/>
            <p:cNvSpPr>
              <a:spLocks noChangeArrowheads="1"/>
            </p:cNvSpPr>
            <p:nvPr>
              <p:custDataLst>
                <p:tags r:id="rId5"/>
              </p:custDataLst>
            </p:nvPr>
          </p:nvSpPr>
          <p:spPr bwMode="auto">
            <a:xfrm>
              <a:off x="317682" y="3484341"/>
              <a:ext cx="926932" cy="304699"/>
            </a:xfrm>
            <a:prstGeom prst="rect">
              <a:avLst/>
            </a:prstGeom>
            <a:noFill/>
            <a:ln w="9525" algn="ctr">
              <a:noFill/>
              <a:miter lim="800000"/>
              <a:headEnd/>
              <a:tailEnd/>
            </a:ln>
          </p:spPr>
          <p:txBody>
            <a:bodyPr wrap="square" lIns="0" tIns="0" rIns="0" bIns="0">
              <a:spAutoFit/>
            </a:bodyPr>
            <a:lstStyle/>
            <a:p>
              <a:pPr algn="ctr" defTabSz="895350" eaLnBrk="0" hangingPunct="0">
                <a:spcBef>
                  <a:spcPct val="20000"/>
                </a:spcBef>
                <a:buClr>
                  <a:srgbClr val="D10F17"/>
                </a:buClr>
              </a:pPr>
              <a:r>
                <a:rPr lang="es-PE" sz="900" b="1" dirty="0" smtClean="0">
                  <a:cs typeface="Arial" pitchFamily="34" charset="0"/>
                </a:rPr>
                <a:t>OSIPTEL,</a:t>
              </a:r>
            </a:p>
            <a:p>
              <a:pPr algn="ctr" defTabSz="895350" eaLnBrk="0" hangingPunct="0">
                <a:spcBef>
                  <a:spcPct val="20000"/>
                </a:spcBef>
                <a:buClr>
                  <a:srgbClr val="D10F17"/>
                </a:buClr>
              </a:pPr>
              <a:r>
                <a:rPr lang="es-PE" sz="900" b="1" dirty="0" smtClean="0">
                  <a:cs typeface="Arial" pitchFamily="34" charset="0"/>
                </a:rPr>
                <a:t>OSINERGMIN</a:t>
              </a:r>
              <a:endParaRPr lang="es-PE" sz="900" b="1" dirty="0">
                <a:cs typeface="Arial" pitchFamily="34" charset="0"/>
              </a:endParaRPr>
            </a:p>
          </p:txBody>
        </p:sp>
        <p:sp>
          <p:nvSpPr>
            <p:cNvPr id="40" name="Rectangle 16"/>
            <p:cNvSpPr>
              <a:spLocks noChangeArrowheads="1"/>
            </p:cNvSpPr>
            <p:nvPr>
              <p:custDataLst>
                <p:tags r:id="rId6"/>
              </p:custDataLst>
            </p:nvPr>
          </p:nvSpPr>
          <p:spPr bwMode="auto">
            <a:xfrm>
              <a:off x="1893236" y="3484341"/>
              <a:ext cx="708829" cy="470898"/>
            </a:xfrm>
            <a:prstGeom prst="rect">
              <a:avLst/>
            </a:prstGeom>
            <a:noFill/>
            <a:ln w="9525" algn="ctr">
              <a:noFill/>
              <a:miter lim="800000"/>
              <a:headEnd/>
              <a:tailEnd/>
            </a:ln>
          </p:spPr>
          <p:txBody>
            <a:bodyPr wrap="square" lIns="0" tIns="0" rIns="0" bIns="0">
              <a:spAutoFit/>
            </a:bodyPr>
            <a:lstStyle/>
            <a:p>
              <a:pPr algn="ctr" defTabSz="895350" eaLnBrk="0" hangingPunct="0">
                <a:spcBef>
                  <a:spcPct val="20000"/>
                </a:spcBef>
                <a:buClr>
                  <a:srgbClr val="D10F17"/>
                </a:buClr>
              </a:pPr>
              <a:r>
                <a:rPr lang="es-PE" sz="900" b="1" dirty="0" smtClean="0">
                  <a:cs typeface="Arial" pitchFamily="34" charset="0"/>
                </a:rPr>
                <a:t>ANA, </a:t>
              </a:r>
            </a:p>
            <a:p>
              <a:pPr algn="ctr" defTabSz="895350" eaLnBrk="0" hangingPunct="0">
                <a:spcBef>
                  <a:spcPct val="20000"/>
                </a:spcBef>
                <a:buClr>
                  <a:srgbClr val="D10F17"/>
                </a:buClr>
              </a:pPr>
              <a:r>
                <a:rPr lang="es-PE" sz="900" b="1" dirty="0" smtClean="0">
                  <a:solidFill>
                    <a:srgbClr val="C00000"/>
                  </a:solidFill>
                  <a:cs typeface="Arial" pitchFamily="34" charset="0"/>
                </a:rPr>
                <a:t>SENASA</a:t>
              </a:r>
            </a:p>
            <a:p>
              <a:pPr algn="ctr" defTabSz="895350" eaLnBrk="0" hangingPunct="0">
                <a:spcBef>
                  <a:spcPct val="20000"/>
                </a:spcBef>
                <a:buClr>
                  <a:srgbClr val="D10F17"/>
                </a:buClr>
              </a:pPr>
              <a:r>
                <a:rPr lang="es-PE" sz="900" b="1" dirty="0" smtClean="0">
                  <a:cs typeface="Arial" pitchFamily="34" charset="0"/>
                </a:rPr>
                <a:t>OEFA</a:t>
              </a:r>
              <a:endParaRPr lang="es-PE" sz="900" b="1" dirty="0">
                <a:cs typeface="Arial" pitchFamily="34" charset="0"/>
              </a:endParaRPr>
            </a:p>
          </p:txBody>
        </p:sp>
        <p:sp>
          <p:nvSpPr>
            <p:cNvPr id="41" name="Rectangle 16"/>
            <p:cNvSpPr>
              <a:spLocks noChangeArrowheads="1"/>
            </p:cNvSpPr>
            <p:nvPr>
              <p:custDataLst>
                <p:tags r:id="rId7"/>
              </p:custDataLst>
            </p:nvPr>
          </p:nvSpPr>
          <p:spPr bwMode="auto">
            <a:xfrm>
              <a:off x="3333394" y="3567441"/>
              <a:ext cx="708831" cy="138499"/>
            </a:xfrm>
            <a:prstGeom prst="rect">
              <a:avLst/>
            </a:prstGeom>
            <a:noFill/>
            <a:ln w="9525" algn="ctr">
              <a:noFill/>
              <a:miter lim="800000"/>
              <a:headEnd/>
              <a:tailEnd/>
            </a:ln>
          </p:spPr>
          <p:txBody>
            <a:bodyPr wrap="square" lIns="0" tIns="0" rIns="0" bIns="0">
              <a:spAutoFit/>
            </a:bodyPr>
            <a:lstStyle/>
            <a:p>
              <a:pPr algn="ctr" defTabSz="895350" eaLnBrk="0" hangingPunct="0">
                <a:spcBef>
                  <a:spcPct val="20000"/>
                </a:spcBef>
                <a:buClr>
                  <a:srgbClr val="D10F17"/>
                </a:buClr>
              </a:pPr>
              <a:r>
                <a:rPr lang="es-PE" sz="900" b="1" dirty="0" smtClean="0">
                  <a:cs typeface="Arial" pitchFamily="34" charset="0"/>
                </a:rPr>
                <a:t>OSINFOR</a:t>
              </a:r>
              <a:endParaRPr lang="es-PE" sz="900" b="1" dirty="0">
                <a:cs typeface="Arial" pitchFamily="34" charset="0"/>
              </a:endParaRPr>
            </a:p>
          </p:txBody>
        </p:sp>
        <p:sp>
          <p:nvSpPr>
            <p:cNvPr id="42" name="41 Forma libre"/>
            <p:cNvSpPr/>
            <p:nvPr/>
          </p:nvSpPr>
          <p:spPr>
            <a:xfrm>
              <a:off x="932518" y="3068960"/>
              <a:ext cx="1063256" cy="637954"/>
            </a:xfrm>
            <a:custGeom>
              <a:avLst/>
              <a:gdLst>
                <a:gd name="connsiteX0" fmla="*/ 0 w 1063256"/>
                <a:gd name="connsiteY0" fmla="*/ 106326 h 637954"/>
                <a:gd name="connsiteX1" fmla="*/ 350874 w 1063256"/>
                <a:gd name="connsiteY1" fmla="*/ 31898 h 637954"/>
                <a:gd name="connsiteX2" fmla="*/ 765544 w 1063256"/>
                <a:gd name="connsiteY2" fmla="*/ 297712 h 637954"/>
                <a:gd name="connsiteX3" fmla="*/ 1063256 w 1063256"/>
                <a:gd name="connsiteY3" fmla="*/ 637954 h 637954"/>
              </a:gdLst>
              <a:ahLst/>
              <a:cxnLst>
                <a:cxn ang="0">
                  <a:pos x="connsiteX0" y="connsiteY0"/>
                </a:cxn>
                <a:cxn ang="0">
                  <a:pos x="connsiteX1" y="connsiteY1"/>
                </a:cxn>
                <a:cxn ang="0">
                  <a:pos x="connsiteX2" y="connsiteY2"/>
                </a:cxn>
                <a:cxn ang="0">
                  <a:pos x="connsiteX3" y="connsiteY3"/>
                </a:cxn>
              </a:cxnLst>
              <a:rect l="l" t="t" r="r" b="b"/>
              <a:pathLst>
                <a:path w="1063256" h="637954">
                  <a:moveTo>
                    <a:pt x="0" y="106326"/>
                  </a:moveTo>
                  <a:cubicBezTo>
                    <a:pt x="111641" y="53163"/>
                    <a:pt x="223283" y="0"/>
                    <a:pt x="350874" y="31898"/>
                  </a:cubicBezTo>
                  <a:cubicBezTo>
                    <a:pt x="478465" y="63796"/>
                    <a:pt x="646814" y="196703"/>
                    <a:pt x="765544" y="297712"/>
                  </a:cubicBezTo>
                  <a:cubicBezTo>
                    <a:pt x="884274" y="398721"/>
                    <a:pt x="973765" y="518337"/>
                    <a:pt x="1063256" y="637954"/>
                  </a:cubicBezTo>
                </a:path>
              </a:pathLst>
            </a:custGeom>
            <a:ln w="19050">
              <a:solidFill>
                <a:srgbClr val="C00000"/>
              </a:solidFill>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PE">
                <a:latin typeface="Arial" pitchFamily="34" charset="0"/>
                <a:cs typeface="Arial" pitchFamily="34" charset="0"/>
              </a:endParaRPr>
            </a:p>
          </p:txBody>
        </p:sp>
      </p:grpSp>
      <p:grpSp>
        <p:nvGrpSpPr>
          <p:cNvPr id="61" name="60 Grupo"/>
          <p:cNvGrpSpPr/>
          <p:nvPr/>
        </p:nvGrpSpPr>
        <p:grpSpPr>
          <a:xfrm>
            <a:off x="4940169" y="2892024"/>
            <a:ext cx="4782881" cy="3528392"/>
            <a:chOff x="5030519" y="2132856"/>
            <a:chExt cx="4782881" cy="3528392"/>
          </a:xfrm>
        </p:grpSpPr>
        <p:sp>
          <p:nvSpPr>
            <p:cNvPr id="62" name="Rectangle 527"/>
            <p:cNvSpPr>
              <a:spLocks noChangeArrowheads="1"/>
            </p:cNvSpPr>
            <p:nvPr/>
          </p:nvSpPr>
          <p:spPr bwMode="auto">
            <a:xfrm>
              <a:off x="5892720" y="2132856"/>
              <a:ext cx="1260000" cy="209887"/>
            </a:xfrm>
            <a:prstGeom prst="rect">
              <a:avLst/>
            </a:prstGeom>
            <a:solidFill>
              <a:schemeClr val="bg1">
                <a:lumMod val="50000"/>
              </a:schemeClr>
            </a:solidFill>
            <a:ln w="12700">
              <a:solidFill>
                <a:schemeClr val="bg1"/>
              </a:solidFill>
              <a:miter lim="800000"/>
              <a:headEnd/>
              <a:tailEnd/>
            </a:ln>
            <a:effectLst>
              <a:outerShdw dist="35921" dir="2700000" algn="ctr" rotWithShape="0">
                <a:srgbClr val="DDDDDD"/>
              </a:outerShdw>
            </a:effectLst>
          </p:spPr>
          <p:txBody>
            <a:bodyPr lIns="90000" tIns="0" rIns="90000" bIns="0" anchor="ctr"/>
            <a:lstStyle/>
            <a:p>
              <a:pPr algn="ctr">
                <a:defRPr/>
              </a:pPr>
              <a:r>
                <a:rPr lang="es-ES_tradnl" sz="1000" b="1" dirty="0" smtClean="0">
                  <a:solidFill>
                    <a:schemeClr val="bg1"/>
                  </a:solidFill>
                  <a:cs typeface="Arial" pitchFamily="34" charset="0"/>
                </a:rPr>
                <a:t>OSIPTEL</a:t>
              </a:r>
              <a:endParaRPr lang="es-ES" sz="1000" b="1" dirty="0">
                <a:solidFill>
                  <a:schemeClr val="bg1"/>
                </a:solidFill>
                <a:cs typeface="Arial" pitchFamily="34" charset="0"/>
              </a:endParaRPr>
            </a:p>
          </p:txBody>
        </p:sp>
        <p:sp>
          <p:nvSpPr>
            <p:cNvPr id="63" name="AutoShape 505"/>
            <p:cNvSpPr>
              <a:spLocks noChangeArrowheads="1"/>
            </p:cNvSpPr>
            <p:nvPr/>
          </p:nvSpPr>
          <p:spPr bwMode="auto">
            <a:xfrm>
              <a:off x="5030553" y="2415721"/>
              <a:ext cx="862201" cy="357190"/>
            </a:xfrm>
            <a:prstGeom prst="homePlate">
              <a:avLst>
                <a:gd name="adj" fmla="val 21105"/>
              </a:avLst>
            </a:prstGeom>
            <a:solidFill>
              <a:schemeClr val="bg1"/>
            </a:solidFill>
            <a:ln w="12700">
              <a:solidFill>
                <a:srgbClr val="CC0000"/>
              </a:solidFill>
              <a:miter lim="800000"/>
              <a:headEnd/>
              <a:tailEnd/>
            </a:ln>
            <a:effectLst>
              <a:outerShdw dist="35921" dir="2700000" algn="ctr" rotWithShape="0">
                <a:srgbClr val="DDDDDD"/>
              </a:outerShdw>
            </a:effectLst>
          </p:spPr>
          <p:txBody>
            <a:bodyPr lIns="72000" tIns="0" rIns="72000" bIns="0" anchor="ctr"/>
            <a:lstStyle/>
            <a:p>
              <a:pPr>
                <a:defRPr/>
              </a:pPr>
              <a:r>
                <a:rPr lang="es-ES" sz="900" b="1" dirty="0" smtClean="0">
                  <a:cs typeface="Arial" pitchFamily="34" charset="0"/>
                </a:rPr>
                <a:t>Naturaleza</a:t>
              </a:r>
              <a:endParaRPr lang="es-ES" sz="900" b="1" dirty="0">
                <a:cs typeface="Arial" pitchFamily="34" charset="0"/>
              </a:endParaRPr>
            </a:p>
          </p:txBody>
        </p:sp>
        <p:sp>
          <p:nvSpPr>
            <p:cNvPr id="64" name="Rectangle 516"/>
            <p:cNvSpPr>
              <a:spLocks noChangeArrowheads="1"/>
            </p:cNvSpPr>
            <p:nvPr/>
          </p:nvSpPr>
          <p:spPr bwMode="auto">
            <a:xfrm>
              <a:off x="5892720" y="2415721"/>
              <a:ext cx="1260000" cy="357190"/>
            </a:xfrm>
            <a:prstGeom prst="rect">
              <a:avLst/>
            </a:prstGeom>
            <a:solidFill>
              <a:schemeClr val="bg1"/>
            </a:solidFill>
            <a:ln w="12700">
              <a:solidFill>
                <a:srgbClr val="808080"/>
              </a:solidFill>
              <a:miter lim="800000"/>
              <a:headEnd/>
              <a:tailEnd/>
            </a:ln>
            <a:effectLst>
              <a:outerShdw dist="35921" dir="2700000" algn="ctr" rotWithShape="0">
                <a:srgbClr val="DDDDDD"/>
              </a:outerShdw>
            </a:effectLst>
          </p:spPr>
          <p:txBody>
            <a:bodyPr lIns="90000" tIns="0" rIns="90000" bIns="0" anchor="ctr"/>
            <a:lstStyle/>
            <a:p>
              <a:pPr marL="87313" indent="-87313">
                <a:buClr>
                  <a:srgbClr val="CC0000"/>
                </a:buClr>
                <a:buFont typeface="Arial" pitchFamily="34" charset="0"/>
                <a:buChar char="•"/>
                <a:defRPr/>
              </a:pPr>
              <a:r>
                <a:rPr lang="es-PE" sz="900" dirty="0" smtClean="0">
                  <a:cs typeface="Arial" pitchFamily="34" charset="0"/>
                </a:rPr>
                <a:t>Organismo regulador</a:t>
              </a:r>
            </a:p>
          </p:txBody>
        </p:sp>
        <p:sp>
          <p:nvSpPr>
            <p:cNvPr id="65" name="AutoShape 505"/>
            <p:cNvSpPr>
              <a:spLocks noChangeArrowheads="1"/>
            </p:cNvSpPr>
            <p:nvPr/>
          </p:nvSpPr>
          <p:spPr bwMode="auto">
            <a:xfrm>
              <a:off x="5030519" y="2839831"/>
              <a:ext cx="862201" cy="576022"/>
            </a:xfrm>
            <a:prstGeom prst="homePlate">
              <a:avLst>
                <a:gd name="adj" fmla="val 14566"/>
              </a:avLst>
            </a:prstGeom>
            <a:solidFill>
              <a:schemeClr val="bg1"/>
            </a:solidFill>
            <a:ln w="12700">
              <a:solidFill>
                <a:srgbClr val="CC0000"/>
              </a:solidFill>
              <a:miter lim="800000"/>
              <a:headEnd/>
              <a:tailEnd/>
            </a:ln>
            <a:effectLst>
              <a:outerShdw dist="35921" dir="2700000" algn="ctr" rotWithShape="0">
                <a:srgbClr val="DDDDDD"/>
              </a:outerShdw>
            </a:effectLst>
          </p:spPr>
          <p:txBody>
            <a:bodyPr lIns="72000" tIns="0" rIns="72000" bIns="0" anchor="ctr"/>
            <a:lstStyle/>
            <a:p>
              <a:pPr>
                <a:defRPr/>
              </a:pPr>
              <a:r>
                <a:rPr lang="es-ES" sz="900" b="1" dirty="0" smtClean="0">
                  <a:cs typeface="Arial" pitchFamily="34" charset="0"/>
                </a:rPr>
                <a:t>Adscripción</a:t>
              </a:r>
              <a:endParaRPr lang="es-ES" sz="900" b="1" dirty="0">
                <a:cs typeface="Arial" pitchFamily="34" charset="0"/>
              </a:endParaRPr>
            </a:p>
          </p:txBody>
        </p:sp>
        <p:sp>
          <p:nvSpPr>
            <p:cNvPr id="66" name="Rectangle 516"/>
            <p:cNvSpPr>
              <a:spLocks noChangeArrowheads="1"/>
            </p:cNvSpPr>
            <p:nvPr/>
          </p:nvSpPr>
          <p:spPr bwMode="auto">
            <a:xfrm>
              <a:off x="5892720" y="2839831"/>
              <a:ext cx="1260000" cy="576022"/>
            </a:xfrm>
            <a:prstGeom prst="rect">
              <a:avLst/>
            </a:prstGeom>
            <a:solidFill>
              <a:schemeClr val="bg1"/>
            </a:solidFill>
            <a:ln w="12700">
              <a:solidFill>
                <a:srgbClr val="808080"/>
              </a:solidFill>
              <a:miter lim="800000"/>
              <a:headEnd/>
              <a:tailEnd/>
            </a:ln>
            <a:effectLst>
              <a:outerShdw dist="35921" dir="2700000" algn="ctr" rotWithShape="0">
                <a:srgbClr val="DDDDDD"/>
              </a:outerShdw>
            </a:effectLst>
          </p:spPr>
          <p:txBody>
            <a:bodyPr lIns="90000" tIns="0" rIns="90000" bIns="0" anchor="ctr"/>
            <a:lstStyle/>
            <a:p>
              <a:pPr marL="87313" indent="-87313">
                <a:buClr>
                  <a:srgbClr val="CC0000"/>
                </a:buClr>
                <a:buFont typeface="Arial" pitchFamily="34" charset="0"/>
                <a:buChar char="•"/>
                <a:defRPr/>
              </a:pPr>
              <a:r>
                <a:rPr lang="es-PE" sz="900" dirty="0" smtClean="0">
                  <a:cs typeface="Arial" pitchFamily="34" charset="0"/>
                </a:rPr>
                <a:t>PCM , patrimonio propio y autonomía técnica, </a:t>
              </a:r>
              <a:r>
                <a:rPr lang="es-PE" sz="900" dirty="0" err="1" smtClean="0">
                  <a:cs typeface="Arial" pitchFamily="34" charset="0"/>
                </a:rPr>
                <a:t>adm</a:t>
              </a:r>
              <a:r>
                <a:rPr lang="es-PE" sz="900" dirty="0" smtClean="0">
                  <a:cs typeface="Arial" pitchFamily="34" charset="0"/>
                </a:rPr>
                <a:t>. y financiera.</a:t>
              </a:r>
            </a:p>
          </p:txBody>
        </p:sp>
        <p:sp>
          <p:nvSpPr>
            <p:cNvPr id="67" name="AutoShape 505"/>
            <p:cNvSpPr>
              <a:spLocks noChangeArrowheads="1"/>
            </p:cNvSpPr>
            <p:nvPr/>
          </p:nvSpPr>
          <p:spPr bwMode="auto">
            <a:xfrm>
              <a:off x="5030519" y="3465112"/>
              <a:ext cx="862201" cy="972000"/>
            </a:xfrm>
            <a:prstGeom prst="homePlate">
              <a:avLst>
                <a:gd name="adj" fmla="val 10166"/>
              </a:avLst>
            </a:prstGeom>
            <a:solidFill>
              <a:schemeClr val="bg1"/>
            </a:solidFill>
            <a:ln w="12700">
              <a:solidFill>
                <a:srgbClr val="CC0000"/>
              </a:solidFill>
              <a:miter lim="800000"/>
              <a:headEnd/>
              <a:tailEnd/>
            </a:ln>
            <a:effectLst>
              <a:outerShdw dist="35921" dir="2700000" algn="ctr" rotWithShape="0">
                <a:srgbClr val="DDDDDD"/>
              </a:outerShdw>
            </a:effectLst>
          </p:spPr>
          <p:txBody>
            <a:bodyPr lIns="72000" tIns="0" rIns="72000" bIns="0" anchor="ctr"/>
            <a:lstStyle/>
            <a:p>
              <a:pPr>
                <a:defRPr/>
              </a:pPr>
              <a:r>
                <a:rPr lang="es-ES" sz="900" b="1" dirty="0" smtClean="0">
                  <a:cs typeface="Arial" pitchFamily="34" charset="0"/>
                </a:rPr>
                <a:t>Funciones</a:t>
              </a:r>
              <a:endParaRPr lang="es-ES" sz="900" b="1" dirty="0">
                <a:cs typeface="Arial" pitchFamily="34" charset="0"/>
              </a:endParaRPr>
            </a:p>
          </p:txBody>
        </p:sp>
        <p:sp>
          <p:nvSpPr>
            <p:cNvPr id="68" name="Rectangle 516"/>
            <p:cNvSpPr>
              <a:spLocks noChangeArrowheads="1"/>
            </p:cNvSpPr>
            <p:nvPr/>
          </p:nvSpPr>
          <p:spPr bwMode="auto">
            <a:xfrm>
              <a:off x="5892720" y="3465112"/>
              <a:ext cx="1260000" cy="972000"/>
            </a:xfrm>
            <a:prstGeom prst="rect">
              <a:avLst/>
            </a:prstGeom>
            <a:solidFill>
              <a:schemeClr val="bg1"/>
            </a:solidFill>
            <a:ln w="12700">
              <a:solidFill>
                <a:srgbClr val="808080"/>
              </a:solidFill>
              <a:miter lim="800000"/>
              <a:headEnd/>
              <a:tailEnd/>
            </a:ln>
            <a:effectLst>
              <a:outerShdw dist="35921" dir="2700000" algn="ctr" rotWithShape="0">
                <a:srgbClr val="DDDDDD"/>
              </a:outerShdw>
            </a:effectLst>
          </p:spPr>
          <p:txBody>
            <a:bodyPr lIns="90000" tIns="0" rIns="90000" bIns="0" anchor="ctr"/>
            <a:lstStyle/>
            <a:p>
              <a:pPr marL="87313" indent="-87313">
                <a:buClr>
                  <a:srgbClr val="CC0000"/>
                </a:buClr>
                <a:buFont typeface="Arial" pitchFamily="34" charset="0"/>
                <a:buChar char="•"/>
                <a:defRPr/>
              </a:pPr>
              <a:r>
                <a:rPr lang="es-MX" sz="900" dirty="0" smtClean="0">
                  <a:cs typeface="Arial" pitchFamily="34" charset="0"/>
                </a:rPr>
                <a:t>Supervisora</a:t>
              </a:r>
            </a:p>
            <a:p>
              <a:pPr marL="87313" indent="-87313">
                <a:buClr>
                  <a:srgbClr val="CC0000"/>
                </a:buClr>
                <a:buFont typeface="Arial" pitchFamily="34" charset="0"/>
                <a:buChar char="•"/>
                <a:defRPr/>
              </a:pPr>
              <a:r>
                <a:rPr lang="es-MX" sz="900" dirty="0" smtClean="0">
                  <a:cs typeface="Arial" pitchFamily="34" charset="0"/>
                </a:rPr>
                <a:t>Reguladora</a:t>
              </a:r>
            </a:p>
            <a:p>
              <a:pPr marL="87313" indent="-87313">
                <a:buClr>
                  <a:srgbClr val="CC0000"/>
                </a:buClr>
                <a:buFont typeface="Arial" pitchFamily="34" charset="0"/>
                <a:buChar char="•"/>
                <a:defRPr/>
              </a:pPr>
              <a:r>
                <a:rPr lang="es-MX" sz="900" dirty="0" smtClean="0">
                  <a:cs typeface="Arial" pitchFamily="34" charset="0"/>
                </a:rPr>
                <a:t>Normativa</a:t>
              </a:r>
            </a:p>
            <a:p>
              <a:pPr marL="87313" indent="-87313">
                <a:buClr>
                  <a:srgbClr val="CC0000"/>
                </a:buClr>
                <a:buFont typeface="Arial" pitchFamily="34" charset="0"/>
                <a:buChar char="•"/>
                <a:defRPr/>
              </a:pPr>
              <a:r>
                <a:rPr lang="es-PE" sz="900" dirty="0" err="1" smtClean="0">
                  <a:cs typeface="Arial" pitchFamily="34" charset="0"/>
                </a:rPr>
                <a:t>Fiscaliz</a:t>
              </a:r>
              <a:r>
                <a:rPr lang="es-PE" sz="900" dirty="0" smtClean="0">
                  <a:cs typeface="Arial" pitchFamily="34" charset="0"/>
                </a:rPr>
                <a:t>. y  sanción</a:t>
              </a:r>
            </a:p>
            <a:p>
              <a:pPr marL="87313" indent="-87313">
                <a:buClr>
                  <a:srgbClr val="CC0000"/>
                </a:buClr>
                <a:buFont typeface="Arial" pitchFamily="34" charset="0"/>
                <a:buChar char="•"/>
                <a:defRPr/>
              </a:pPr>
              <a:r>
                <a:rPr lang="es-PE" sz="900" dirty="0" smtClean="0">
                  <a:cs typeface="Arial" pitchFamily="34" charset="0"/>
                </a:rPr>
                <a:t>Solución de controversias y     de reclamos</a:t>
              </a:r>
            </a:p>
          </p:txBody>
        </p:sp>
        <p:sp>
          <p:nvSpPr>
            <p:cNvPr id="69" name="Rectangle 516"/>
            <p:cNvSpPr>
              <a:spLocks noChangeArrowheads="1"/>
            </p:cNvSpPr>
            <p:nvPr/>
          </p:nvSpPr>
          <p:spPr bwMode="auto">
            <a:xfrm>
              <a:off x="5892720" y="4490108"/>
              <a:ext cx="1260000" cy="357190"/>
            </a:xfrm>
            <a:prstGeom prst="rect">
              <a:avLst/>
            </a:prstGeom>
            <a:solidFill>
              <a:schemeClr val="bg1"/>
            </a:solidFill>
            <a:ln w="12700">
              <a:solidFill>
                <a:srgbClr val="808080"/>
              </a:solidFill>
              <a:miter lim="800000"/>
              <a:headEnd/>
              <a:tailEnd/>
            </a:ln>
            <a:effectLst>
              <a:outerShdw dist="35921" dir="2700000" algn="ctr" rotWithShape="0">
                <a:srgbClr val="DDDDDD"/>
              </a:outerShdw>
            </a:effectLst>
          </p:spPr>
          <p:txBody>
            <a:bodyPr lIns="90000" tIns="0" rIns="90000" bIns="0" anchor="ctr"/>
            <a:lstStyle/>
            <a:p>
              <a:pPr marL="87313" indent="-87313">
                <a:buClr>
                  <a:srgbClr val="CC0000"/>
                </a:buClr>
                <a:buFont typeface="Arial" pitchFamily="34" charset="0"/>
                <a:buChar char="•"/>
                <a:defRPr/>
              </a:pPr>
              <a:r>
                <a:rPr lang="es-MX" sz="900" dirty="0" smtClean="0">
                  <a:cs typeface="Arial" pitchFamily="34" charset="0"/>
                </a:rPr>
                <a:t>Actividad privada</a:t>
              </a:r>
            </a:p>
            <a:p>
              <a:pPr marL="87313" indent="-87313">
                <a:buClr>
                  <a:srgbClr val="CC0000"/>
                </a:buClr>
                <a:buFont typeface="Arial" pitchFamily="34" charset="0"/>
                <a:buChar char="•"/>
                <a:defRPr/>
              </a:pPr>
              <a:endParaRPr lang="es-ES" sz="900" dirty="0">
                <a:cs typeface="Arial" pitchFamily="34" charset="0"/>
              </a:endParaRPr>
            </a:p>
          </p:txBody>
        </p:sp>
        <p:sp>
          <p:nvSpPr>
            <p:cNvPr id="70" name="AutoShape 505"/>
            <p:cNvSpPr>
              <a:spLocks noChangeArrowheads="1"/>
            </p:cNvSpPr>
            <p:nvPr/>
          </p:nvSpPr>
          <p:spPr bwMode="auto">
            <a:xfrm>
              <a:off x="5030519" y="4490108"/>
              <a:ext cx="862201" cy="357190"/>
            </a:xfrm>
            <a:prstGeom prst="homePlate">
              <a:avLst>
                <a:gd name="adj" fmla="val 24926"/>
              </a:avLst>
            </a:prstGeom>
            <a:solidFill>
              <a:schemeClr val="bg1"/>
            </a:solidFill>
            <a:ln w="12700">
              <a:solidFill>
                <a:srgbClr val="CC0000"/>
              </a:solidFill>
              <a:miter lim="800000"/>
              <a:headEnd/>
              <a:tailEnd/>
            </a:ln>
            <a:effectLst>
              <a:outerShdw dist="35921" dir="2700000" algn="ctr" rotWithShape="0">
                <a:srgbClr val="DDDDDD"/>
              </a:outerShdw>
            </a:effectLst>
          </p:spPr>
          <p:txBody>
            <a:bodyPr lIns="72000" tIns="0" rIns="72000" bIns="0" anchor="ctr"/>
            <a:lstStyle/>
            <a:p>
              <a:pPr>
                <a:defRPr/>
              </a:pPr>
              <a:r>
                <a:rPr lang="es-ES" sz="900" b="1" dirty="0" smtClean="0">
                  <a:cs typeface="Arial" pitchFamily="34" charset="0"/>
                </a:rPr>
                <a:t>Régimen del personal</a:t>
              </a:r>
              <a:endParaRPr lang="es-ES" sz="900" b="1" dirty="0">
                <a:cs typeface="Arial" pitchFamily="34" charset="0"/>
              </a:endParaRPr>
            </a:p>
          </p:txBody>
        </p:sp>
        <p:sp>
          <p:nvSpPr>
            <p:cNvPr id="71" name="Rectangle 516"/>
            <p:cNvSpPr>
              <a:spLocks noChangeArrowheads="1"/>
            </p:cNvSpPr>
            <p:nvPr/>
          </p:nvSpPr>
          <p:spPr bwMode="auto">
            <a:xfrm>
              <a:off x="5892720" y="4887571"/>
              <a:ext cx="1260000" cy="773677"/>
            </a:xfrm>
            <a:prstGeom prst="rect">
              <a:avLst/>
            </a:prstGeom>
            <a:solidFill>
              <a:schemeClr val="bg1"/>
            </a:solidFill>
            <a:ln w="12700">
              <a:solidFill>
                <a:srgbClr val="808080"/>
              </a:solidFill>
              <a:miter lim="800000"/>
              <a:headEnd/>
              <a:tailEnd/>
            </a:ln>
            <a:effectLst>
              <a:outerShdw dist="35921" dir="2700000" algn="ctr" rotWithShape="0">
                <a:srgbClr val="DDDDDD"/>
              </a:outerShdw>
            </a:effectLst>
          </p:spPr>
          <p:txBody>
            <a:bodyPr lIns="90000" tIns="0" rIns="90000" bIns="0" anchor="ctr"/>
            <a:lstStyle/>
            <a:p>
              <a:pPr marL="87313" indent="-87313">
                <a:buClr>
                  <a:srgbClr val="CC0000"/>
                </a:buClr>
                <a:buFont typeface="Arial" pitchFamily="34" charset="0"/>
                <a:buChar char="•"/>
                <a:defRPr/>
              </a:pPr>
              <a:r>
                <a:rPr lang="es-PE" sz="900" dirty="0" smtClean="0">
                  <a:cs typeface="Arial" pitchFamily="34" charset="0"/>
                </a:rPr>
                <a:t>Consejo Directivo  </a:t>
              </a:r>
            </a:p>
            <a:p>
              <a:pPr marL="87313" indent="-87313">
                <a:buClr>
                  <a:srgbClr val="CC0000"/>
                </a:buClr>
                <a:defRPr/>
              </a:pPr>
              <a:r>
                <a:rPr lang="es-PE" sz="900" dirty="0" smtClean="0">
                  <a:cs typeface="Arial" pitchFamily="34" charset="0"/>
                </a:rPr>
                <a:t>	(5 miembros, concurso público, refrendo de PCM, MEF y MTC).</a:t>
              </a:r>
              <a:endParaRPr lang="es-ES" sz="900" dirty="0">
                <a:cs typeface="Arial" pitchFamily="34" charset="0"/>
              </a:endParaRPr>
            </a:p>
          </p:txBody>
        </p:sp>
        <p:sp>
          <p:nvSpPr>
            <p:cNvPr id="72" name="AutoShape 505"/>
            <p:cNvSpPr>
              <a:spLocks noChangeArrowheads="1"/>
            </p:cNvSpPr>
            <p:nvPr/>
          </p:nvSpPr>
          <p:spPr bwMode="auto">
            <a:xfrm>
              <a:off x="5030519" y="4887571"/>
              <a:ext cx="862201" cy="773677"/>
            </a:xfrm>
            <a:prstGeom prst="homePlate">
              <a:avLst>
                <a:gd name="adj" fmla="val 10026"/>
              </a:avLst>
            </a:prstGeom>
            <a:solidFill>
              <a:schemeClr val="bg1"/>
            </a:solidFill>
            <a:ln w="12700">
              <a:solidFill>
                <a:srgbClr val="CC0000"/>
              </a:solidFill>
              <a:miter lim="800000"/>
              <a:headEnd/>
              <a:tailEnd/>
            </a:ln>
            <a:effectLst>
              <a:outerShdw dist="35921" dir="2700000" algn="ctr" rotWithShape="0">
                <a:srgbClr val="DDDDDD"/>
              </a:outerShdw>
            </a:effectLst>
          </p:spPr>
          <p:txBody>
            <a:bodyPr lIns="72000" tIns="0" rIns="72000" bIns="0" anchor="ctr"/>
            <a:lstStyle/>
            <a:p>
              <a:pPr>
                <a:defRPr/>
              </a:pPr>
              <a:r>
                <a:rPr lang="es-ES" sz="900" b="1" dirty="0" smtClean="0">
                  <a:cs typeface="Arial" pitchFamily="34" charset="0"/>
                </a:rPr>
                <a:t>Máxima autoridad de gobierno</a:t>
              </a:r>
              <a:endParaRPr lang="es-ES" sz="900" b="1" dirty="0">
                <a:cs typeface="Arial" pitchFamily="34" charset="0"/>
              </a:endParaRPr>
            </a:p>
          </p:txBody>
        </p:sp>
        <p:sp>
          <p:nvSpPr>
            <p:cNvPr id="73" name="Rectangle 527"/>
            <p:cNvSpPr>
              <a:spLocks noChangeArrowheads="1"/>
            </p:cNvSpPr>
            <p:nvPr/>
          </p:nvSpPr>
          <p:spPr bwMode="auto">
            <a:xfrm>
              <a:off x="8553400" y="2138993"/>
              <a:ext cx="1260000" cy="209887"/>
            </a:xfrm>
            <a:prstGeom prst="rect">
              <a:avLst/>
            </a:prstGeom>
            <a:solidFill>
              <a:schemeClr val="bg1">
                <a:lumMod val="50000"/>
              </a:schemeClr>
            </a:solidFill>
            <a:ln w="12700">
              <a:solidFill>
                <a:schemeClr val="bg1"/>
              </a:solidFill>
              <a:miter lim="800000"/>
              <a:headEnd/>
              <a:tailEnd/>
            </a:ln>
            <a:effectLst>
              <a:outerShdw dist="35921" dir="2700000" algn="ctr" rotWithShape="0">
                <a:srgbClr val="DDDDDD"/>
              </a:outerShdw>
            </a:effectLst>
          </p:spPr>
          <p:txBody>
            <a:bodyPr lIns="90000" tIns="0" rIns="90000" bIns="0" anchor="ctr"/>
            <a:lstStyle/>
            <a:p>
              <a:pPr algn="ctr">
                <a:defRPr/>
              </a:pPr>
              <a:r>
                <a:rPr lang="es-ES_tradnl" sz="1000" b="1" dirty="0" smtClean="0">
                  <a:solidFill>
                    <a:schemeClr val="bg1"/>
                  </a:solidFill>
                  <a:cs typeface="Arial" pitchFamily="34" charset="0"/>
                </a:rPr>
                <a:t>ANA</a:t>
              </a:r>
              <a:endParaRPr lang="es-ES" sz="1000" b="1" dirty="0">
                <a:solidFill>
                  <a:schemeClr val="bg1"/>
                </a:solidFill>
                <a:cs typeface="Arial" pitchFamily="34" charset="0"/>
              </a:endParaRPr>
            </a:p>
          </p:txBody>
        </p:sp>
        <p:sp>
          <p:nvSpPr>
            <p:cNvPr id="74" name="Rectangle 516"/>
            <p:cNvSpPr>
              <a:spLocks noChangeArrowheads="1"/>
            </p:cNvSpPr>
            <p:nvPr/>
          </p:nvSpPr>
          <p:spPr bwMode="auto">
            <a:xfrm>
              <a:off x="8553400" y="2415721"/>
              <a:ext cx="1260000" cy="357190"/>
            </a:xfrm>
            <a:prstGeom prst="rect">
              <a:avLst/>
            </a:prstGeom>
            <a:solidFill>
              <a:schemeClr val="bg1"/>
            </a:solidFill>
            <a:ln w="12700">
              <a:solidFill>
                <a:srgbClr val="808080"/>
              </a:solidFill>
              <a:miter lim="800000"/>
              <a:headEnd/>
              <a:tailEnd/>
            </a:ln>
            <a:effectLst>
              <a:outerShdw dist="35921" dir="2700000" algn="ctr" rotWithShape="0">
                <a:srgbClr val="DDDDDD"/>
              </a:outerShdw>
            </a:effectLst>
          </p:spPr>
          <p:txBody>
            <a:bodyPr lIns="90000" tIns="0" rIns="90000" bIns="0" anchor="ctr"/>
            <a:lstStyle/>
            <a:p>
              <a:pPr marL="87313" indent="-87313">
                <a:buClr>
                  <a:srgbClr val="CC0000"/>
                </a:buClr>
                <a:buFont typeface="Arial" pitchFamily="34" charset="0"/>
                <a:buChar char="•"/>
                <a:defRPr/>
              </a:pPr>
              <a:r>
                <a:rPr lang="es-PE" sz="900" dirty="0" smtClean="0">
                  <a:cs typeface="Arial" pitchFamily="34" charset="0"/>
                </a:rPr>
                <a:t>Organismo técnico especializado</a:t>
              </a:r>
              <a:endParaRPr lang="es-ES" sz="900" dirty="0">
                <a:cs typeface="Arial" pitchFamily="34" charset="0"/>
              </a:endParaRPr>
            </a:p>
          </p:txBody>
        </p:sp>
        <p:sp>
          <p:nvSpPr>
            <p:cNvPr id="75" name="Rectangle 516"/>
            <p:cNvSpPr>
              <a:spLocks noChangeArrowheads="1"/>
            </p:cNvSpPr>
            <p:nvPr/>
          </p:nvSpPr>
          <p:spPr bwMode="auto">
            <a:xfrm>
              <a:off x="8553400" y="2839831"/>
              <a:ext cx="1260000" cy="576022"/>
            </a:xfrm>
            <a:prstGeom prst="rect">
              <a:avLst/>
            </a:prstGeom>
            <a:solidFill>
              <a:schemeClr val="bg1"/>
            </a:solidFill>
            <a:ln w="12700">
              <a:solidFill>
                <a:srgbClr val="808080"/>
              </a:solidFill>
              <a:miter lim="800000"/>
              <a:headEnd/>
              <a:tailEnd/>
            </a:ln>
            <a:effectLst>
              <a:outerShdw dist="35921" dir="2700000" algn="ctr" rotWithShape="0">
                <a:srgbClr val="DDDDDD"/>
              </a:outerShdw>
            </a:effectLst>
          </p:spPr>
          <p:txBody>
            <a:bodyPr lIns="90000" tIns="0" rIns="90000" bIns="0" anchor="ctr"/>
            <a:lstStyle/>
            <a:p>
              <a:pPr marL="87313" indent="-87313">
                <a:buClr>
                  <a:srgbClr val="CC0000"/>
                </a:buClr>
                <a:buFont typeface="Arial" pitchFamily="34" charset="0"/>
                <a:buChar char="•"/>
                <a:defRPr/>
              </a:pPr>
              <a:r>
                <a:rPr lang="es-MX" sz="900" dirty="0" smtClean="0">
                  <a:cs typeface="Arial" pitchFamily="34" charset="0"/>
                </a:rPr>
                <a:t>MINAG</a:t>
              </a:r>
            </a:p>
            <a:p>
              <a:pPr marL="87313" indent="-87313">
                <a:buClr>
                  <a:srgbClr val="CC0000"/>
                </a:buClr>
                <a:buFont typeface="Arial" pitchFamily="34" charset="0"/>
                <a:buChar char="•"/>
                <a:defRPr/>
              </a:pPr>
              <a:endParaRPr lang="es-MX" sz="900" dirty="0" smtClean="0">
                <a:cs typeface="Arial" pitchFamily="34" charset="0"/>
              </a:endParaRPr>
            </a:p>
            <a:p>
              <a:pPr marL="87313" indent="-87313">
                <a:buClr>
                  <a:srgbClr val="CC0000"/>
                </a:buClr>
                <a:buFont typeface="Arial" pitchFamily="34" charset="0"/>
                <a:buChar char="•"/>
                <a:defRPr/>
              </a:pPr>
              <a:endParaRPr lang="es-MX" sz="900" dirty="0" smtClean="0">
                <a:cs typeface="Arial" pitchFamily="34" charset="0"/>
              </a:endParaRPr>
            </a:p>
            <a:p>
              <a:pPr marL="87313" indent="-87313">
                <a:buClr>
                  <a:srgbClr val="CC0000"/>
                </a:buClr>
                <a:buFont typeface="Arial" pitchFamily="34" charset="0"/>
                <a:buChar char="•"/>
                <a:defRPr/>
              </a:pPr>
              <a:endParaRPr lang="es-MX" sz="900" dirty="0" smtClean="0">
                <a:cs typeface="Arial" pitchFamily="34" charset="0"/>
              </a:endParaRPr>
            </a:p>
          </p:txBody>
        </p:sp>
        <p:sp>
          <p:nvSpPr>
            <p:cNvPr id="76" name="Rectangle 516"/>
            <p:cNvSpPr>
              <a:spLocks noChangeArrowheads="1"/>
            </p:cNvSpPr>
            <p:nvPr/>
          </p:nvSpPr>
          <p:spPr bwMode="auto">
            <a:xfrm>
              <a:off x="8553400" y="3465112"/>
              <a:ext cx="1260000" cy="972000"/>
            </a:xfrm>
            <a:prstGeom prst="rect">
              <a:avLst/>
            </a:prstGeom>
            <a:solidFill>
              <a:schemeClr val="bg1"/>
            </a:solidFill>
            <a:ln w="12700">
              <a:solidFill>
                <a:srgbClr val="808080"/>
              </a:solidFill>
              <a:miter lim="800000"/>
              <a:headEnd/>
              <a:tailEnd/>
            </a:ln>
            <a:effectLst>
              <a:outerShdw dist="35921" dir="2700000" algn="ctr" rotWithShape="0">
                <a:srgbClr val="DDDDDD"/>
              </a:outerShdw>
            </a:effectLst>
          </p:spPr>
          <p:txBody>
            <a:bodyPr lIns="90000" tIns="0" rIns="90000" bIns="0" anchor="ctr"/>
            <a:lstStyle/>
            <a:p>
              <a:pPr marL="87313" indent="-87313">
                <a:buClr>
                  <a:srgbClr val="CC0000"/>
                </a:buClr>
                <a:buFont typeface="Arial" pitchFamily="34" charset="0"/>
                <a:buChar char="•"/>
                <a:defRPr/>
              </a:pPr>
              <a:r>
                <a:rPr lang="es-MX" sz="900" dirty="0" smtClean="0">
                  <a:cs typeface="Arial" pitchFamily="34" charset="0"/>
                </a:rPr>
                <a:t>Supervisora</a:t>
              </a:r>
            </a:p>
            <a:p>
              <a:pPr marL="87313" indent="-87313">
                <a:buClr>
                  <a:srgbClr val="CC0000"/>
                </a:buClr>
                <a:buFont typeface="Arial" pitchFamily="34" charset="0"/>
                <a:buChar char="•"/>
                <a:defRPr/>
              </a:pPr>
              <a:r>
                <a:rPr lang="es-MX" sz="900" dirty="0" smtClean="0">
                  <a:cs typeface="Arial" pitchFamily="34" charset="0"/>
                </a:rPr>
                <a:t>Normativa</a:t>
              </a:r>
            </a:p>
            <a:p>
              <a:pPr marL="87313" indent="-87313">
                <a:buClr>
                  <a:srgbClr val="CC0000"/>
                </a:buClr>
                <a:buFont typeface="Arial" pitchFamily="34" charset="0"/>
                <a:buChar char="•"/>
                <a:defRPr/>
              </a:pPr>
              <a:r>
                <a:rPr lang="es-PE" sz="900" dirty="0" err="1" smtClean="0">
                  <a:cs typeface="Arial" pitchFamily="34" charset="0"/>
                </a:rPr>
                <a:t>Fiscaliz</a:t>
              </a:r>
              <a:r>
                <a:rPr lang="es-PE" sz="900" dirty="0" smtClean="0">
                  <a:cs typeface="Arial" pitchFamily="34" charset="0"/>
                </a:rPr>
                <a:t>. y sanción</a:t>
              </a:r>
            </a:p>
            <a:p>
              <a:pPr marL="87313" indent="-87313">
                <a:buClr>
                  <a:srgbClr val="CC0000"/>
                </a:buClr>
                <a:buFont typeface="Arial" pitchFamily="34" charset="0"/>
                <a:buChar char="•"/>
                <a:defRPr/>
              </a:pPr>
              <a:r>
                <a:rPr lang="es-PE" sz="900" dirty="0" smtClean="0">
                  <a:cs typeface="Arial" pitchFamily="34" charset="0"/>
                </a:rPr>
                <a:t>Solución de controversias</a:t>
              </a:r>
            </a:p>
            <a:p>
              <a:pPr marL="87313" indent="-87313">
                <a:buClr>
                  <a:srgbClr val="CC0000"/>
                </a:buClr>
                <a:buFont typeface="Arial" pitchFamily="34" charset="0"/>
                <a:buChar char="•"/>
                <a:defRPr/>
              </a:pPr>
              <a:endParaRPr lang="es-PE" sz="900" dirty="0" smtClean="0">
                <a:cs typeface="Arial" pitchFamily="34" charset="0"/>
              </a:endParaRPr>
            </a:p>
            <a:p>
              <a:pPr marL="87313" indent="-87313">
                <a:buClr>
                  <a:srgbClr val="CC0000"/>
                </a:buClr>
                <a:buFont typeface="Arial" pitchFamily="34" charset="0"/>
                <a:buChar char="•"/>
                <a:defRPr/>
              </a:pPr>
              <a:endParaRPr lang="es-MX" sz="900" dirty="0" smtClean="0">
                <a:cs typeface="Arial" pitchFamily="34" charset="0"/>
              </a:endParaRPr>
            </a:p>
          </p:txBody>
        </p:sp>
        <p:sp>
          <p:nvSpPr>
            <p:cNvPr id="77" name="Rectangle 516"/>
            <p:cNvSpPr>
              <a:spLocks noChangeArrowheads="1"/>
            </p:cNvSpPr>
            <p:nvPr/>
          </p:nvSpPr>
          <p:spPr bwMode="auto">
            <a:xfrm>
              <a:off x="8553400" y="4490108"/>
              <a:ext cx="1260000" cy="357190"/>
            </a:xfrm>
            <a:prstGeom prst="rect">
              <a:avLst/>
            </a:prstGeom>
            <a:solidFill>
              <a:schemeClr val="bg1"/>
            </a:solidFill>
            <a:ln w="12700">
              <a:solidFill>
                <a:srgbClr val="808080"/>
              </a:solidFill>
              <a:miter lim="800000"/>
              <a:headEnd/>
              <a:tailEnd/>
            </a:ln>
            <a:effectLst>
              <a:outerShdw dist="35921" dir="2700000" algn="ctr" rotWithShape="0">
                <a:srgbClr val="DDDDDD"/>
              </a:outerShdw>
            </a:effectLst>
          </p:spPr>
          <p:txBody>
            <a:bodyPr lIns="90000" tIns="0" rIns="90000" bIns="0" anchor="ctr"/>
            <a:lstStyle/>
            <a:p>
              <a:pPr marL="87313" indent="-87313">
                <a:buClr>
                  <a:srgbClr val="CC0000"/>
                </a:buClr>
                <a:buFont typeface="Arial" pitchFamily="34" charset="0"/>
                <a:buChar char="•"/>
                <a:defRPr/>
              </a:pPr>
              <a:r>
                <a:rPr lang="es-MX" sz="900" dirty="0" smtClean="0">
                  <a:cs typeface="Arial" pitchFamily="34" charset="0"/>
                </a:rPr>
                <a:t>Actividad privada</a:t>
              </a:r>
            </a:p>
            <a:p>
              <a:pPr marL="87313" indent="-87313">
                <a:buClr>
                  <a:srgbClr val="CC0000"/>
                </a:buClr>
                <a:buFont typeface="Arial" pitchFamily="34" charset="0"/>
                <a:buChar char="•"/>
                <a:defRPr/>
              </a:pPr>
              <a:endParaRPr lang="es-ES" sz="900" dirty="0">
                <a:cs typeface="Arial" pitchFamily="34" charset="0"/>
              </a:endParaRPr>
            </a:p>
          </p:txBody>
        </p:sp>
        <p:sp>
          <p:nvSpPr>
            <p:cNvPr id="78" name="Rectangle 516"/>
            <p:cNvSpPr>
              <a:spLocks noChangeArrowheads="1"/>
            </p:cNvSpPr>
            <p:nvPr/>
          </p:nvSpPr>
          <p:spPr bwMode="auto">
            <a:xfrm>
              <a:off x="8553400" y="4887571"/>
              <a:ext cx="1260000" cy="773677"/>
            </a:xfrm>
            <a:prstGeom prst="rect">
              <a:avLst/>
            </a:prstGeom>
            <a:solidFill>
              <a:schemeClr val="bg1"/>
            </a:solidFill>
            <a:ln w="12700">
              <a:solidFill>
                <a:srgbClr val="808080"/>
              </a:solidFill>
              <a:miter lim="800000"/>
              <a:headEnd/>
              <a:tailEnd/>
            </a:ln>
            <a:effectLst>
              <a:outerShdw dist="35921" dir="2700000" algn="ctr" rotWithShape="0">
                <a:srgbClr val="DDDDDD"/>
              </a:outerShdw>
            </a:effectLst>
          </p:spPr>
          <p:txBody>
            <a:bodyPr lIns="90000" tIns="0" rIns="90000" bIns="0" anchor="ctr"/>
            <a:lstStyle/>
            <a:p>
              <a:pPr marL="87313" indent="-87313">
                <a:buClr>
                  <a:srgbClr val="CC0000"/>
                </a:buClr>
                <a:buFont typeface="Arial" pitchFamily="34" charset="0"/>
                <a:buChar char="•"/>
                <a:defRPr/>
              </a:pPr>
              <a:r>
                <a:rPr lang="es-PE" sz="900" dirty="0" smtClean="0">
                  <a:cs typeface="Arial" pitchFamily="34" charset="0"/>
                </a:rPr>
                <a:t>Consejo Directivo</a:t>
              </a:r>
            </a:p>
            <a:p>
              <a:pPr marL="87313" indent="-87313">
                <a:buClr>
                  <a:srgbClr val="CC0000"/>
                </a:buClr>
                <a:defRPr/>
              </a:pPr>
              <a:r>
                <a:rPr lang="es-PE" sz="900" dirty="0" smtClean="0">
                  <a:cs typeface="Arial" pitchFamily="34" charset="0"/>
                </a:rPr>
                <a:t>	(13 miembros - MINAG, MINAM, PRODUCE,  MEM, VIVIENDA, otros)</a:t>
              </a:r>
            </a:p>
          </p:txBody>
        </p:sp>
        <p:sp>
          <p:nvSpPr>
            <p:cNvPr id="79" name="Rectangle 516"/>
            <p:cNvSpPr>
              <a:spLocks noChangeArrowheads="1"/>
            </p:cNvSpPr>
            <p:nvPr/>
          </p:nvSpPr>
          <p:spPr bwMode="auto">
            <a:xfrm>
              <a:off x="7221392" y="2415721"/>
              <a:ext cx="1260000" cy="357190"/>
            </a:xfrm>
            <a:prstGeom prst="rect">
              <a:avLst/>
            </a:prstGeom>
            <a:solidFill>
              <a:schemeClr val="bg1"/>
            </a:solidFill>
            <a:ln w="12700">
              <a:solidFill>
                <a:srgbClr val="808080"/>
              </a:solidFill>
              <a:miter lim="800000"/>
              <a:headEnd/>
              <a:tailEnd/>
            </a:ln>
            <a:effectLst>
              <a:outerShdw dist="35921" dir="2700000" algn="ctr" rotWithShape="0">
                <a:srgbClr val="DDDDDD"/>
              </a:outerShdw>
            </a:effectLst>
          </p:spPr>
          <p:txBody>
            <a:bodyPr lIns="90000" tIns="0" rIns="90000" bIns="0" anchor="ctr"/>
            <a:lstStyle/>
            <a:p>
              <a:pPr marL="87313" indent="-87313">
                <a:buClr>
                  <a:srgbClr val="CC0000"/>
                </a:buClr>
                <a:buFont typeface="Arial" pitchFamily="34" charset="0"/>
                <a:buChar char="•"/>
                <a:defRPr/>
              </a:pPr>
              <a:r>
                <a:rPr lang="es-PE" sz="900" dirty="0" smtClean="0">
                  <a:cs typeface="Arial" pitchFamily="34" charset="0"/>
                </a:rPr>
                <a:t>Organismo técnico especializado</a:t>
              </a:r>
              <a:endParaRPr lang="es-ES" sz="900" dirty="0">
                <a:cs typeface="Arial" pitchFamily="34" charset="0"/>
              </a:endParaRPr>
            </a:p>
          </p:txBody>
        </p:sp>
        <p:sp>
          <p:nvSpPr>
            <p:cNvPr id="80" name="Rectangle 516"/>
            <p:cNvSpPr>
              <a:spLocks noChangeArrowheads="1"/>
            </p:cNvSpPr>
            <p:nvPr/>
          </p:nvSpPr>
          <p:spPr bwMode="auto">
            <a:xfrm>
              <a:off x="7221392" y="2839831"/>
              <a:ext cx="1260000" cy="576022"/>
            </a:xfrm>
            <a:prstGeom prst="rect">
              <a:avLst/>
            </a:prstGeom>
            <a:solidFill>
              <a:schemeClr val="bg1"/>
            </a:solidFill>
            <a:ln w="12700">
              <a:solidFill>
                <a:srgbClr val="808080"/>
              </a:solidFill>
              <a:miter lim="800000"/>
              <a:headEnd/>
              <a:tailEnd/>
            </a:ln>
            <a:effectLst>
              <a:outerShdw dist="35921" dir="2700000" algn="ctr" rotWithShape="0">
                <a:srgbClr val="DDDDDD"/>
              </a:outerShdw>
            </a:effectLst>
          </p:spPr>
          <p:txBody>
            <a:bodyPr lIns="90000" tIns="0" rIns="90000" bIns="0" anchor="ctr"/>
            <a:lstStyle/>
            <a:p>
              <a:pPr marL="87313" indent="-87313">
                <a:buClr>
                  <a:srgbClr val="CC0000"/>
                </a:buClr>
                <a:buFont typeface="Arial" pitchFamily="34" charset="0"/>
                <a:buChar char="•"/>
                <a:defRPr/>
              </a:pPr>
              <a:r>
                <a:rPr lang="es-MX" sz="900" dirty="0" smtClean="0">
                  <a:cs typeface="Arial" pitchFamily="34" charset="0"/>
                </a:rPr>
                <a:t>MINAG</a:t>
              </a:r>
            </a:p>
            <a:p>
              <a:pPr marL="87313" indent="-87313">
                <a:buClr>
                  <a:srgbClr val="CC0000"/>
                </a:buClr>
                <a:buFont typeface="Arial" pitchFamily="34" charset="0"/>
                <a:buChar char="•"/>
                <a:defRPr/>
              </a:pPr>
              <a:endParaRPr lang="es-MX" sz="900" dirty="0" smtClean="0">
                <a:cs typeface="Arial" pitchFamily="34" charset="0"/>
              </a:endParaRPr>
            </a:p>
            <a:p>
              <a:pPr marL="87313" indent="-87313">
                <a:buClr>
                  <a:srgbClr val="CC0000"/>
                </a:buClr>
                <a:buFont typeface="Arial" pitchFamily="34" charset="0"/>
                <a:buChar char="•"/>
                <a:defRPr/>
              </a:pPr>
              <a:endParaRPr lang="es-MX" sz="900" dirty="0" smtClean="0">
                <a:cs typeface="Arial" pitchFamily="34" charset="0"/>
              </a:endParaRPr>
            </a:p>
            <a:p>
              <a:pPr marL="87313" indent="-87313">
                <a:buClr>
                  <a:srgbClr val="CC0000"/>
                </a:buClr>
                <a:buFont typeface="Arial" pitchFamily="34" charset="0"/>
                <a:buChar char="•"/>
                <a:defRPr/>
              </a:pPr>
              <a:endParaRPr lang="es-MX" sz="900" dirty="0" smtClean="0">
                <a:cs typeface="Arial" pitchFamily="34" charset="0"/>
              </a:endParaRPr>
            </a:p>
          </p:txBody>
        </p:sp>
        <p:sp>
          <p:nvSpPr>
            <p:cNvPr id="81" name="Rectangle 516"/>
            <p:cNvSpPr>
              <a:spLocks noChangeArrowheads="1"/>
            </p:cNvSpPr>
            <p:nvPr/>
          </p:nvSpPr>
          <p:spPr bwMode="auto">
            <a:xfrm>
              <a:off x="7221392" y="3465112"/>
              <a:ext cx="1260000" cy="972000"/>
            </a:xfrm>
            <a:prstGeom prst="rect">
              <a:avLst/>
            </a:prstGeom>
            <a:solidFill>
              <a:schemeClr val="bg1"/>
            </a:solidFill>
            <a:ln w="12700">
              <a:solidFill>
                <a:srgbClr val="808080"/>
              </a:solidFill>
              <a:miter lim="800000"/>
              <a:headEnd/>
              <a:tailEnd/>
            </a:ln>
            <a:effectLst>
              <a:outerShdw dist="35921" dir="2700000" algn="ctr" rotWithShape="0">
                <a:srgbClr val="DDDDDD"/>
              </a:outerShdw>
            </a:effectLst>
          </p:spPr>
          <p:txBody>
            <a:bodyPr lIns="90000" tIns="0" rIns="90000" bIns="0" anchor="ctr"/>
            <a:lstStyle/>
            <a:p>
              <a:pPr marL="87313" indent="-87313">
                <a:buClr>
                  <a:srgbClr val="CC0000"/>
                </a:buClr>
                <a:buFont typeface="Arial" pitchFamily="34" charset="0"/>
                <a:buChar char="•"/>
                <a:defRPr/>
              </a:pPr>
              <a:r>
                <a:rPr lang="es-MX" sz="900" dirty="0" smtClean="0">
                  <a:cs typeface="Arial" pitchFamily="34" charset="0"/>
                </a:rPr>
                <a:t>Supervisora</a:t>
              </a:r>
            </a:p>
            <a:p>
              <a:pPr marL="87313" indent="-87313">
                <a:buClr>
                  <a:srgbClr val="CC0000"/>
                </a:buClr>
                <a:buFont typeface="Arial" pitchFamily="34" charset="0"/>
                <a:buChar char="•"/>
                <a:defRPr/>
              </a:pPr>
              <a:r>
                <a:rPr lang="es-MX" sz="900" dirty="0" smtClean="0">
                  <a:cs typeface="Arial" pitchFamily="34" charset="0"/>
                </a:rPr>
                <a:t>Normativa</a:t>
              </a:r>
            </a:p>
            <a:p>
              <a:pPr marL="87313" indent="-87313">
                <a:buClr>
                  <a:srgbClr val="CC0000"/>
                </a:buClr>
                <a:buFont typeface="Arial" pitchFamily="34" charset="0"/>
                <a:buChar char="•"/>
                <a:defRPr/>
              </a:pPr>
              <a:r>
                <a:rPr lang="es-PE" sz="900" dirty="0" err="1" smtClean="0">
                  <a:cs typeface="Arial" pitchFamily="34" charset="0"/>
                </a:rPr>
                <a:t>Fiscaliz</a:t>
              </a:r>
              <a:r>
                <a:rPr lang="es-PE" sz="900" dirty="0" smtClean="0">
                  <a:cs typeface="Arial" pitchFamily="34" charset="0"/>
                </a:rPr>
                <a:t>. y sanción</a:t>
              </a:r>
            </a:p>
            <a:p>
              <a:pPr marL="87313" indent="-87313">
                <a:buClr>
                  <a:srgbClr val="CC0000"/>
                </a:buClr>
                <a:buFont typeface="Arial" pitchFamily="34" charset="0"/>
                <a:buChar char="•"/>
                <a:defRPr/>
              </a:pPr>
              <a:endParaRPr lang="es-PE" sz="900" dirty="0" smtClean="0">
                <a:cs typeface="Arial" pitchFamily="34" charset="0"/>
              </a:endParaRPr>
            </a:p>
            <a:p>
              <a:pPr marL="87313" indent="-87313">
                <a:buClr>
                  <a:srgbClr val="CC0000"/>
                </a:buClr>
                <a:buFont typeface="Arial" pitchFamily="34" charset="0"/>
                <a:buChar char="•"/>
                <a:defRPr/>
              </a:pPr>
              <a:endParaRPr lang="es-PE" sz="900" dirty="0" smtClean="0">
                <a:cs typeface="Arial" pitchFamily="34" charset="0"/>
              </a:endParaRPr>
            </a:p>
            <a:p>
              <a:pPr marL="87313" indent="-87313">
                <a:buClr>
                  <a:srgbClr val="CC0000"/>
                </a:buClr>
                <a:buFont typeface="Arial" pitchFamily="34" charset="0"/>
                <a:buChar char="•"/>
                <a:defRPr/>
              </a:pPr>
              <a:endParaRPr lang="es-PE" sz="900" dirty="0" smtClean="0">
                <a:cs typeface="Arial" pitchFamily="34" charset="0"/>
              </a:endParaRPr>
            </a:p>
            <a:p>
              <a:pPr marL="87313" indent="-87313">
                <a:buClr>
                  <a:srgbClr val="CC0000"/>
                </a:buClr>
                <a:buFont typeface="Arial" pitchFamily="34" charset="0"/>
                <a:buChar char="•"/>
                <a:defRPr/>
              </a:pPr>
              <a:endParaRPr lang="es-PE" sz="900" dirty="0" smtClean="0">
                <a:cs typeface="Arial" pitchFamily="34" charset="0"/>
              </a:endParaRPr>
            </a:p>
          </p:txBody>
        </p:sp>
        <p:sp>
          <p:nvSpPr>
            <p:cNvPr id="82" name="Rectangle 516"/>
            <p:cNvSpPr>
              <a:spLocks noChangeArrowheads="1"/>
            </p:cNvSpPr>
            <p:nvPr/>
          </p:nvSpPr>
          <p:spPr bwMode="auto">
            <a:xfrm>
              <a:off x="7221392" y="4490108"/>
              <a:ext cx="1260000" cy="357190"/>
            </a:xfrm>
            <a:prstGeom prst="rect">
              <a:avLst/>
            </a:prstGeom>
            <a:solidFill>
              <a:schemeClr val="bg1"/>
            </a:solidFill>
            <a:ln w="12700">
              <a:solidFill>
                <a:srgbClr val="808080"/>
              </a:solidFill>
              <a:miter lim="800000"/>
              <a:headEnd/>
              <a:tailEnd/>
            </a:ln>
            <a:effectLst>
              <a:outerShdw dist="35921" dir="2700000" algn="ctr" rotWithShape="0">
                <a:srgbClr val="DDDDDD"/>
              </a:outerShdw>
            </a:effectLst>
          </p:spPr>
          <p:txBody>
            <a:bodyPr lIns="90000" tIns="0" rIns="90000" bIns="0" anchor="ctr"/>
            <a:lstStyle/>
            <a:p>
              <a:pPr marL="87313" indent="-87313">
                <a:buClr>
                  <a:srgbClr val="CC0000"/>
                </a:buClr>
                <a:buFont typeface="Arial" pitchFamily="34" charset="0"/>
                <a:buChar char="•"/>
                <a:defRPr/>
              </a:pPr>
              <a:r>
                <a:rPr lang="es-MX" sz="900" dirty="0" smtClean="0">
                  <a:cs typeface="Arial" pitchFamily="34" charset="0"/>
                </a:rPr>
                <a:t>Actividad privada</a:t>
              </a:r>
            </a:p>
            <a:p>
              <a:pPr marL="87313" indent="-87313">
                <a:buClr>
                  <a:srgbClr val="CC0000"/>
                </a:buClr>
                <a:buFont typeface="Arial" pitchFamily="34" charset="0"/>
                <a:buChar char="•"/>
                <a:defRPr/>
              </a:pPr>
              <a:endParaRPr lang="es-ES" sz="900" dirty="0">
                <a:cs typeface="Arial" pitchFamily="34" charset="0"/>
              </a:endParaRPr>
            </a:p>
          </p:txBody>
        </p:sp>
        <p:sp>
          <p:nvSpPr>
            <p:cNvPr id="83" name="Rectangle 516"/>
            <p:cNvSpPr>
              <a:spLocks noChangeArrowheads="1"/>
            </p:cNvSpPr>
            <p:nvPr/>
          </p:nvSpPr>
          <p:spPr bwMode="auto">
            <a:xfrm>
              <a:off x="7221392" y="4887571"/>
              <a:ext cx="1260000" cy="773677"/>
            </a:xfrm>
            <a:prstGeom prst="rect">
              <a:avLst/>
            </a:prstGeom>
            <a:solidFill>
              <a:schemeClr val="bg1"/>
            </a:solidFill>
            <a:ln w="12700">
              <a:solidFill>
                <a:srgbClr val="808080"/>
              </a:solidFill>
              <a:miter lim="800000"/>
              <a:headEnd/>
              <a:tailEnd/>
            </a:ln>
            <a:effectLst>
              <a:outerShdw dist="35921" dir="2700000" algn="ctr" rotWithShape="0">
                <a:srgbClr val="DDDDDD"/>
              </a:outerShdw>
            </a:effectLst>
          </p:spPr>
          <p:txBody>
            <a:bodyPr lIns="90000" tIns="0" rIns="90000" bIns="0" anchor="ctr"/>
            <a:lstStyle/>
            <a:p>
              <a:pPr marL="87313" indent="-87313">
                <a:buClr>
                  <a:srgbClr val="CC0000"/>
                </a:buClr>
                <a:buFont typeface="Arial" pitchFamily="34" charset="0"/>
                <a:buChar char="•"/>
                <a:defRPr/>
              </a:pPr>
              <a:r>
                <a:rPr lang="es-PE" sz="900" dirty="0" smtClean="0">
                  <a:cs typeface="Arial" pitchFamily="34" charset="0"/>
                </a:rPr>
                <a:t>Consejo Directivo</a:t>
              </a:r>
            </a:p>
            <a:p>
              <a:pPr marL="87313" indent="-87313">
                <a:buClr>
                  <a:srgbClr val="CC0000"/>
                </a:buClr>
                <a:defRPr/>
              </a:pPr>
              <a:r>
                <a:rPr lang="es-PE" sz="900" dirty="0" smtClean="0">
                  <a:cs typeface="Arial" pitchFamily="34" charset="0"/>
                </a:rPr>
                <a:t>	(10 miembros - MINAG,  MEF, MINCETUR, RREE, gremios)</a:t>
              </a:r>
            </a:p>
          </p:txBody>
        </p:sp>
        <p:sp>
          <p:nvSpPr>
            <p:cNvPr id="84" name="Rectangle 527"/>
            <p:cNvSpPr>
              <a:spLocks noChangeArrowheads="1"/>
            </p:cNvSpPr>
            <p:nvPr/>
          </p:nvSpPr>
          <p:spPr bwMode="auto">
            <a:xfrm>
              <a:off x="7221392" y="2132856"/>
              <a:ext cx="1260000" cy="209887"/>
            </a:xfrm>
            <a:prstGeom prst="rect">
              <a:avLst/>
            </a:prstGeom>
            <a:solidFill>
              <a:srgbClr val="CC0000"/>
            </a:solidFill>
            <a:ln w="12700">
              <a:solidFill>
                <a:schemeClr val="bg1"/>
              </a:solidFill>
              <a:miter lim="800000"/>
              <a:headEnd/>
              <a:tailEnd/>
            </a:ln>
            <a:effectLst>
              <a:outerShdw dist="35921" dir="2700000" algn="ctr" rotWithShape="0">
                <a:srgbClr val="DDDDDD"/>
              </a:outerShdw>
            </a:effectLst>
          </p:spPr>
          <p:txBody>
            <a:bodyPr lIns="90000" tIns="0" rIns="90000" bIns="0" anchor="ctr"/>
            <a:lstStyle/>
            <a:p>
              <a:pPr algn="ctr">
                <a:defRPr/>
              </a:pPr>
              <a:r>
                <a:rPr lang="es-ES_tradnl" sz="1000" b="1" dirty="0" smtClean="0">
                  <a:solidFill>
                    <a:schemeClr val="bg1"/>
                  </a:solidFill>
                  <a:cs typeface="Arial" pitchFamily="34" charset="0"/>
                </a:rPr>
                <a:t>SENASA</a:t>
              </a:r>
              <a:endParaRPr lang="es-ES" sz="1000" b="1" dirty="0">
                <a:solidFill>
                  <a:schemeClr val="bg1"/>
                </a:solidFill>
                <a:cs typeface="Arial" pitchFamily="34" charset="0"/>
              </a:endParaRPr>
            </a:p>
          </p:txBody>
        </p:sp>
      </p:grpSp>
      <p:sp>
        <p:nvSpPr>
          <p:cNvPr id="85" name="84 CuadroTexto"/>
          <p:cNvSpPr txBox="1"/>
          <p:nvPr/>
        </p:nvSpPr>
        <p:spPr>
          <a:xfrm>
            <a:off x="5153472" y="2439305"/>
            <a:ext cx="4752528" cy="276999"/>
          </a:xfrm>
          <a:prstGeom prst="rect">
            <a:avLst/>
          </a:prstGeom>
          <a:noFill/>
        </p:spPr>
        <p:txBody>
          <a:bodyPr wrap="square" rtlCol="0">
            <a:spAutoFit/>
          </a:bodyPr>
          <a:lstStyle/>
          <a:p>
            <a:pPr algn="ctr"/>
            <a:r>
              <a:rPr lang="es-PE" sz="1200" b="1" dirty="0" smtClean="0">
                <a:cs typeface="Arial" pitchFamily="34" charset="0"/>
              </a:rPr>
              <a:t>FUNCIONES DE LOS OP</a:t>
            </a:r>
            <a:endParaRPr lang="es-PE" sz="1200" b="1" i="1" dirty="0">
              <a:cs typeface="Arial" pitchFamily="34" charset="0"/>
            </a:endParaRPr>
          </a:p>
        </p:txBody>
      </p:sp>
      <p:sp>
        <p:nvSpPr>
          <p:cNvPr id="86" name="85 CuadroTexto"/>
          <p:cNvSpPr txBox="1"/>
          <p:nvPr/>
        </p:nvSpPr>
        <p:spPr>
          <a:xfrm>
            <a:off x="707075" y="6494725"/>
            <a:ext cx="5685116" cy="338554"/>
          </a:xfrm>
          <a:prstGeom prst="rect">
            <a:avLst/>
          </a:prstGeom>
          <a:noFill/>
        </p:spPr>
        <p:txBody>
          <a:bodyPr wrap="square" rtlCol="0">
            <a:spAutoFit/>
          </a:bodyPr>
          <a:lstStyle/>
          <a:p>
            <a:r>
              <a:rPr lang="es-MX" sz="800" dirty="0" smtClean="0">
                <a:latin typeface="Arial" pitchFamily="34" charset="0"/>
                <a:cs typeface="Arial" pitchFamily="34" charset="0"/>
              </a:rPr>
              <a:t>Fuente: </a:t>
            </a:r>
            <a:r>
              <a:rPr lang="es-PE" sz="800" dirty="0" smtClean="0"/>
              <a:t>Ley Orgánica del Poder Ejecutivo (Ley Nº 29158), Organismos públicos</a:t>
            </a:r>
          </a:p>
          <a:p>
            <a:r>
              <a:rPr lang="es-MX" sz="800" dirty="0" smtClean="0">
                <a:latin typeface="Arial" pitchFamily="34" charset="0"/>
                <a:cs typeface="Arial" pitchFamily="34" charset="0"/>
              </a:rPr>
              <a:t>Elaboración: APOYO Consultoría</a:t>
            </a:r>
            <a:endParaRPr lang="es-PE" sz="800" dirty="0">
              <a:latin typeface="Arial" pitchFamily="34" charset="0"/>
              <a:cs typeface="Arial" pitchFamily="34" charset="0"/>
            </a:endParaRPr>
          </a:p>
        </p:txBody>
      </p:sp>
    </p:spTree>
    <p:extLst>
      <p:ext uri="{BB962C8B-B14F-4D97-AF65-F5344CB8AC3E}">
        <p14:creationId xmlns:p14="http://schemas.microsoft.com/office/powerpoint/2010/main" val="22896291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sz="quarter" idx="10"/>
          </p:nvPr>
        </p:nvSpPr>
        <p:spPr>
          <a:xfrm>
            <a:off x="289955" y="676889"/>
            <a:ext cx="9430987" cy="783771"/>
          </a:xfrm>
          <a:solidFill>
            <a:schemeClr val="bg1"/>
          </a:solidFill>
        </p:spPr>
        <p:txBody>
          <a:bodyPr/>
          <a:lstStyle/>
          <a:p>
            <a:pPr marL="0" indent="0">
              <a:buNone/>
            </a:pPr>
            <a:r>
              <a:rPr lang="es-PE" sz="3200" dirty="0" smtClean="0">
                <a:solidFill>
                  <a:schemeClr val="bg2"/>
                </a:solidFill>
              </a:rPr>
              <a:t>CONCLUSIONES</a:t>
            </a:r>
            <a:endParaRPr lang="es-PE" sz="3200" dirty="0">
              <a:solidFill>
                <a:schemeClr val="bg2"/>
              </a:solidFill>
            </a:endParaRPr>
          </a:p>
        </p:txBody>
      </p:sp>
      <p:sp>
        <p:nvSpPr>
          <p:cNvPr id="3" name="2 Marcador de número de diapositiva"/>
          <p:cNvSpPr>
            <a:spLocks noGrp="1"/>
          </p:cNvSpPr>
          <p:nvPr>
            <p:ph type="sldNum" sz="quarter" idx="4"/>
          </p:nvPr>
        </p:nvSpPr>
        <p:spPr/>
        <p:txBody>
          <a:bodyPr/>
          <a:lstStyle/>
          <a:p>
            <a:pPr algn="r"/>
            <a:fld id="{9F2D3081-FE09-43A8-92B3-618D637CABED}" type="slidenum">
              <a:rPr lang="es-PE" smtClean="0"/>
              <a:pPr algn="r"/>
              <a:t>22</a:t>
            </a:fld>
            <a:endParaRPr lang="es-PE"/>
          </a:p>
        </p:txBody>
      </p:sp>
      <p:sp>
        <p:nvSpPr>
          <p:cNvPr id="5" name="Content Placeholder 2"/>
          <p:cNvSpPr txBox="1">
            <a:spLocks/>
          </p:cNvSpPr>
          <p:nvPr/>
        </p:nvSpPr>
        <p:spPr>
          <a:xfrm>
            <a:off x="475013" y="1787494"/>
            <a:ext cx="9060873" cy="3312368"/>
          </a:xfrm>
          <a:prstGeom prst="rect">
            <a:avLst/>
          </a:prstGeom>
        </p:spPr>
        <p:txBody>
          <a:bodyPr vert="horz" lIns="0" tIns="0" rIns="0" bIns="0" rtlCol="0">
            <a:noAutofit/>
          </a:bodyPr>
          <a:lstStyle>
            <a:lvl1pPr marL="0" indent="0" algn="ctr" defTabSz="914296"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148" indent="0" algn="ctr" defTabSz="914296"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296" indent="0" algn="ctr" defTabSz="914296"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3pPr>
            <a:lvl4pPr marL="1371445"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592"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5740"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888"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036"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184"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24000" indent="-269875" algn="just">
              <a:buClr>
                <a:srgbClr val="CC0000"/>
              </a:buClr>
              <a:buFont typeface="Wingdings" pitchFamily="2" charset="2"/>
              <a:buChar char="§"/>
            </a:pPr>
            <a:endParaRPr lang="es-PE" sz="2400" dirty="0" smtClean="0">
              <a:solidFill>
                <a:schemeClr val="tx1"/>
              </a:solidFill>
              <a:latin typeface="Arial" panose="020B0604020202020204" pitchFamily="34" charset="0"/>
              <a:cs typeface="Arial" panose="020B0604020202020204" pitchFamily="34" charset="0"/>
            </a:endParaRPr>
          </a:p>
        </p:txBody>
      </p:sp>
      <p:sp>
        <p:nvSpPr>
          <p:cNvPr id="7" name="6 Rectángulo"/>
          <p:cNvSpPr/>
          <p:nvPr/>
        </p:nvSpPr>
        <p:spPr>
          <a:xfrm>
            <a:off x="617515" y="1683542"/>
            <a:ext cx="8609611" cy="6617196"/>
          </a:xfrm>
          <a:prstGeom prst="rect">
            <a:avLst/>
          </a:prstGeom>
        </p:spPr>
        <p:txBody>
          <a:bodyPr wrap="square">
            <a:spAutoFit/>
          </a:bodyPr>
          <a:lstStyle/>
          <a:p>
            <a:pPr marL="511325" indent="-457200" algn="just">
              <a:buClr>
                <a:srgbClr val="CC0000"/>
              </a:buClr>
              <a:buFont typeface="+mj-lt"/>
              <a:buAutoNum type="arabicPeriod"/>
            </a:pPr>
            <a:r>
              <a:rPr lang="es-PE" sz="2000" dirty="0" smtClean="0">
                <a:cs typeface="Arial" panose="020B0604020202020204" pitchFamily="34" charset="0"/>
              </a:rPr>
              <a:t>Duplicar las exportaciones es una meta ambiciosa, pero posible.</a:t>
            </a:r>
          </a:p>
          <a:p>
            <a:pPr marL="511325" indent="-457200" algn="just">
              <a:buClr>
                <a:srgbClr val="CC0000"/>
              </a:buClr>
              <a:buFont typeface="+mj-lt"/>
              <a:buAutoNum type="arabicPeriod"/>
            </a:pPr>
            <a:r>
              <a:rPr lang="es-PE" sz="2000" dirty="0" smtClean="0">
                <a:cs typeface="Arial" panose="020B0604020202020204" pitchFamily="34" charset="0"/>
              </a:rPr>
              <a:t>Las exportaciones de productos diversificados contribuyen al crecimiento y al desarrollo económico </a:t>
            </a:r>
          </a:p>
          <a:p>
            <a:pPr marL="511325" indent="-457200" algn="just">
              <a:buClr>
                <a:srgbClr val="CC0000"/>
              </a:buClr>
              <a:buFont typeface="+mj-lt"/>
              <a:buAutoNum type="arabicPeriod"/>
            </a:pPr>
            <a:r>
              <a:rPr lang="es-PE" sz="2000" dirty="0" smtClean="0">
                <a:cs typeface="Arial" panose="020B0604020202020204" pitchFamily="34" charset="0"/>
              </a:rPr>
              <a:t>Hay aún una amplia gama de productos potenciales tanto de modernos, nativos, agroindustriales como forestales.</a:t>
            </a:r>
          </a:p>
          <a:p>
            <a:pPr marL="511325" indent="-457200" algn="just">
              <a:buClr>
                <a:srgbClr val="CC0000"/>
              </a:buClr>
              <a:buFont typeface="+mj-lt"/>
              <a:buAutoNum type="arabicPeriod"/>
            </a:pPr>
            <a:r>
              <a:rPr lang="es-PE" sz="2000" dirty="0" smtClean="0">
                <a:cs typeface="Arial" panose="020B0604020202020204" pitchFamily="34" charset="0"/>
              </a:rPr>
              <a:t>Aún hay restricciones para el crecimiento como capacidad empresarial, tecnología, infraestructura, e informalidad.</a:t>
            </a:r>
          </a:p>
          <a:p>
            <a:pPr marL="511325" indent="-457200" algn="just">
              <a:buClr>
                <a:srgbClr val="CC0000"/>
              </a:buClr>
              <a:buFont typeface="+mj-lt"/>
              <a:buAutoNum type="arabicPeriod"/>
            </a:pPr>
            <a:r>
              <a:rPr lang="es-PE" sz="2000" dirty="0" smtClean="0">
                <a:cs typeface="Arial" panose="020B0604020202020204" pitchFamily="34" charset="0"/>
              </a:rPr>
              <a:t>El presupuesto público agrario es ahora la principal política sectorial. Hay que estar alertas ante retrocesos en políticas.</a:t>
            </a:r>
          </a:p>
          <a:p>
            <a:pPr marL="511325" indent="-457200" algn="just">
              <a:buClr>
                <a:srgbClr val="CC0000"/>
              </a:buClr>
              <a:buFont typeface="+mj-lt"/>
              <a:buAutoNum type="arabicPeriod"/>
            </a:pPr>
            <a:r>
              <a:rPr lang="es-PE" sz="2000" dirty="0" smtClean="0">
                <a:cs typeface="Arial" panose="020B0604020202020204" pitchFamily="34" charset="0"/>
              </a:rPr>
              <a:t>Se ha avanzado en segmentación de población objetivo. En </a:t>
            </a:r>
            <a:r>
              <a:rPr lang="es-PE" sz="2000" dirty="0" err="1" smtClean="0">
                <a:cs typeface="Arial" panose="020B0604020202020204" pitchFamily="34" charset="0"/>
              </a:rPr>
              <a:t>agroexportación</a:t>
            </a:r>
            <a:r>
              <a:rPr lang="es-PE" sz="2000" dirty="0" smtClean="0">
                <a:cs typeface="Arial" panose="020B0604020202020204" pitchFamily="34" charset="0"/>
              </a:rPr>
              <a:t> moderna mantener ley promoción; y aumento productividad laboral, y vivienda rural.</a:t>
            </a:r>
          </a:p>
          <a:p>
            <a:pPr marL="511325" indent="-457200" algn="just">
              <a:buClr>
                <a:srgbClr val="CC0000"/>
              </a:buClr>
              <a:buFont typeface="+mj-lt"/>
              <a:buAutoNum type="arabicPeriod"/>
            </a:pPr>
            <a:r>
              <a:rPr lang="es-PE" sz="2000" dirty="0" smtClean="0">
                <a:cs typeface="Arial" panose="020B0604020202020204" pitchFamily="34" charset="0"/>
              </a:rPr>
              <a:t>Se requiere mayor participación de otras entidades sectoriales.</a:t>
            </a:r>
          </a:p>
          <a:p>
            <a:pPr marL="511325" indent="-457200" algn="just">
              <a:buClr>
                <a:srgbClr val="CC0000"/>
              </a:buClr>
              <a:buFont typeface="+mj-lt"/>
              <a:buAutoNum type="arabicPeriod"/>
            </a:pPr>
            <a:r>
              <a:rPr lang="es-PE" sz="2000" dirty="0" smtClean="0">
                <a:cs typeface="Arial" panose="020B0604020202020204" pitchFamily="34" charset="0"/>
              </a:rPr>
              <a:t>Fortalecimiento de entidades agrarias que proveen bienes públicos.</a:t>
            </a:r>
          </a:p>
          <a:p>
            <a:pPr marL="511325" indent="-457200" algn="just">
              <a:buClr>
                <a:srgbClr val="CC0000"/>
              </a:buClr>
              <a:buFont typeface="+mj-lt"/>
              <a:buAutoNum type="arabicPeriod"/>
            </a:pPr>
            <a:endParaRPr lang="es-PE" sz="2400" dirty="0" smtClean="0">
              <a:cs typeface="Arial" panose="020B0604020202020204" pitchFamily="34" charset="0"/>
            </a:endParaRPr>
          </a:p>
          <a:p>
            <a:pPr marL="511325" indent="-457200" algn="just">
              <a:buClr>
                <a:srgbClr val="CC0000"/>
              </a:buClr>
              <a:buFont typeface="+mj-lt"/>
              <a:buAutoNum type="arabicPeriod"/>
            </a:pPr>
            <a:endParaRPr lang="es-PE" sz="2400" dirty="0" smtClean="0">
              <a:cs typeface="Arial" panose="020B0604020202020204" pitchFamily="34" charset="0"/>
            </a:endParaRPr>
          </a:p>
          <a:p>
            <a:pPr marL="511325" indent="-457200" algn="just">
              <a:buClr>
                <a:srgbClr val="CC0000"/>
              </a:buClr>
              <a:buFont typeface="+mj-lt"/>
              <a:buAutoNum type="arabicPeriod"/>
            </a:pPr>
            <a:endParaRPr lang="es-PE" sz="2400" dirty="0" smtClean="0">
              <a:cs typeface="Arial" panose="020B0604020202020204" pitchFamily="34" charset="0"/>
            </a:endParaRPr>
          </a:p>
          <a:p>
            <a:pPr marL="511325" indent="-457200" algn="just">
              <a:buClr>
                <a:srgbClr val="CC0000"/>
              </a:buClr>
              <a:buFont typeface="+mj-lt"/>
              <a:buAutoNum type="arabicPeriod"/>
            </a:pPr>
            <a:endParaRPr lang="es-PE" sz="2400" dirty="0" smtClean="0">
              <a:cs typeface="Arial" panose="020B0604020202020204" pitchFamily="34" charset="0"/>
            </a:endParaRPr>
          </a:p>
          <a:p>
            <a:pPr marL="324000" indent="-269875" algn="just">
              <a:buClr>
                <a:srgbClr val="CC0000"/>
              </a:buClr>
              <a:buFont typeface="Wingdings" pitchFamily="2" charset="2"/>
              <a:buChar char="§"/>
            </a:pPr>
            <a:endParaRPr lang="es-PE" sz="2400" dirty="0">
              <a:cs typeface="Arial" panose="020B0604020202020204" pitchFamily="34" charset="0"/>
            </a:endParaRPr>
          </a:p>
          <a:p>
            <a:pPr marL="511273" lvl="1" algn="just">
              <a:buClr>
                <a:srgbClr val="CC0000"/>
              </a:buClr>
            </a:pPr>
            <a:endParaRPr lang="es-PE" sz="2400" dirty="0">
              <a:cs typeface="Arial" panose="020B0604020202020204" pitchFamily="34" charset="0"/>
            </a:endParaRPr>
          </a:p>
        </p:txBody>
      </p:sp>
    </p:spTree>
    <p:extLst>
      <p:ext uri="{BB962C8B-B14F-4D97-AF65-F5344CB8AC3E}">
        <p14:creationId xmlns:p14="http://schemas.microsoft.com/office/powerpoint/2010/main" val="2615498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sz="quarter" idx="10"/>
          </p:nvPr>
        </p:nvSpPr>
        <p:spPr>
          <a:xfrm>
            <a:off x="381926" y="653139"/>
            <a:ext cx="8643181" cy="783771"/>
          </a:xfrm>
          <a:solidFill>
            <a:schemeClr val="bg1"/>
          </a:solidFill>
        </p:spPr>
        <p:txBody>
          <a:bodyPr/>
          <a:lstStyle/>
          <a:p>
            <a:pPr marL="0" indent="0">
              <a:buNone/>
            </a:pPr>
            <a:r>
              <a:rPr lang="es-MX" sz="3200" dirty="0" smtClean="0">
                <a:solidFill>
                  <a:schemeClr val="bg2"/>
                </a:solidFill>
              </a:rPr>
              <a:t>1. LA META</a:t>
            </a:r>
            <a:endParaRPr lang="es-PE" sz="3200" dirty="0">
              <a:solidFill>
                <a:schemeClr val="bg2"/>
              </a:solidFill>
            </a:endParaRPr>
          </a:p>
        </p:txBody>
      </p:sp>
      <p:sp>
        <p:nvSpPr>
          <p:cNvPr id="3" name="2 Marcador de número de diapositiva"/>
          <p:cNvSpPr>
            <a:spLocks noGrp="1"/>
          </p:cNvSpPr>
          <p:nvPr>
            <p:ph type="sldNum" sz="quarter" idx="4"/>
          </p:nvPr>
        </p:nvSpPr>
        <p:spPr/>
        <p:txBody>
          <a:bodyPr/>
          <a:lstStyle/>
          <a:p>
            <a:pPr algn="r"/>
            <a:fld id="{9F2D3081-FE09-43A8-92B3-618D637CABED}" type="slidenum">
              <a:rPr lang="es-PE" smtClean="0"/>
              <a:pPr algn="r"/>
              <a:t>3</a:t>
            </a:fld>
            <a:endParaRPr lang="es-PE"/>
          </a:p>
        </p:txBody>
      </p:sp>
      <p:sp>
        <p:nvSpPr>
          <p:cNvPr id="5" name="4 CuadroTexto"/>
          <p:cNvSpPr txBox="1"/>
          <p:nvPr/>
        </p:nvSpPr>
        <p:spPr>
          <a:xfrm>
            <a:off x="570017" y="1665125"/>
            <a:ext cx="8728362" cy="892552"/>
          </a:xfrm>
          <a:prstGeom prst="rect">
            <a:avLst/>
          </a:prstGeom>
          <a:noFill/>
        </p:spPr>
        <p:txBody>
          <a:bodyPr wrap="square" rtlCol="0">
            <a:spAutoFit/>
          </a:bodyPr>
          <a:lstStyle/>
          <a:p>
            <a:pPr algn="ctr"/>
            <a:r>
              <a:rPr lang="es-PE" sz="3200" b="1" dirty="0" err="1" smtClean="0"/>
              <a:t>Agroexportaciones</a:t>
            </a:r>
            <a:r>
              <a:rPr lang="es-PE" sz="3200" b="1" dirty="0" smtClean="0"/>
              <a:t> por Quinquenio </a:t>
            </a:r>
          </a:p>
          <a:p>
            <a:pPr algn="ctr"/>
            <a:r>
              <a:rPr lang="es-PE" sz="2000" b="1" dirty="0" smtClean="0"/>
              <a:t>(US$ millones)</a:t>
            </a:r>
            <a:endParaRPr lang="es-PE" sz="2000" b="1" dirty="0"/>
          </a:p>
        </p:txBody>
      </p:sp>
      <p:sp>
        <p:nvSpPr>
          <p:cNvPr id="8" name="7 CuadroTexto"/>
          <p:cNvSpPr txBox="1"/>
          <p:nvPr/>
        </p:nvSpPr>
        <p:spPr>
          <a:xfrm>
            <a:off x="800296" y="6388524"/>
            <a:ext cx="805029" cy="215444"/>
          </a:xfrm>
          <a:prstGeom prst="rect">
            <a:avLst/>
          </a:prstGeom>
          <a:noFill/>
        </p:spPr>
        <p:txBody>
          <a:bodyPr wrap="none" rtlCol="0">
            <a:spAutoFit/>
          </a:bodyPr>
          <a:lstStyle/>
          <a:p>
            <a:r>
              <a:rPr lang="es-PE" sz="800" b="1" dirty="0" smtClean="0"/>
              <a:t>Fuente: BCR</a:t>
            </a:r>
            <a:endParaRPr lang="es-PE" sz="800" b="1" dirty="0"/>
          </a:p>
        </p:txBody>
      </p:sp>
      <p:graphicFrame>
        <p:nvGraphicFramePr>
          <p:cNvPr id="4" name="3 Tabla"/>
          <p:cNvGraphicFramePr>
            <a:graphicFrameLocks noGrp="1"/>
          </p:cNvGraphicFramePr>
          <p:nvPr>
            <p:extLst>
              <p:ext uri="{D42A27DB-BD31-4B8C-83A1-F6EECF244321}">
                <p14:modId xmlns:p14="http://schemas.microsoft.com/office/powerpoint/2010/main" val="1462398063"/>
              </p:ext>
            </p:extLst>
          </p:nvPr>
        </p:nvGraphicFramePr>
        <p:xfrm>
          <a:off x="883425" y="2609660"/>
          <a:ext cx="8526483" cy="3494193"/>
        </p:xfrm>
        <a:graphic>
          <a:graphicData uri="http://schemas.openxmlformats.org/drawingml/2006/table">
            <a:tbl>
              <a:tblPr firstRow="1" bandRow="1">
                <a:tableStyleId>{E8034E78-7F5D-4C2E-B375-FC64B27BC917}</a:tableStyleId>
              </a:tblPr>
              <a:tblGrid>
                <a:gridCol w="1134166">
                  <a:extLst>
                    <a:ext uri="{9D8B030D-6E8A-4147-A177-3AD203B41FA5}">
                      <a16:colId xmlns:a16="http://schemas.microsoft.com/office/drawing/2014/main" val="20000"/>
                    </a:ext>
                  </a:extLst>
                </a:gridCol>
                <a:gridCol w="2276426">
                  <a:extLst>
                    <a:ext uri="{9D8B030D-6E8A-4147-A177-3AD203B41FA5}">
                      <a16:colId xmlns:a16="http://schemas.microsoft.com/office/drawing/2014/main" val="20001"/>
                    </a:ext>
                  </a:extLst>
                </a:gridCol>
                <a:gridCol w="1705297">
                  <a:extLst>
                    <a:ext uri="{9D8B030D-6E8A-4147-A177-3AD203B41FA5}">
                      <a16:colId xmlns:a16="http://schemas.microsoft.com/office/drawing/2014/main" val="20002"/>
                    </a:ext>
                  </a:extLst>
                </a:gridCol>
                <a:gridCol w="1705297">
                  <a:extLst>
                    <a:ext uri="{9D8B030D-6E8A-4147-A177-3AD203B41FA5}">
                      <a16:colId xmlns:a16="http://schemas.microsoft.com/office/drawing/2014/main" val="20003"/>
                    </a:ext>
                  </a:extLst>
                </a:gridCol>
                <a:gridCol w="1705297">
                  <a:extLst>
                    <a:ext uri="{9D8B030D-6E8A-4147-A177-3AD203B41FA5}">
                      <a16:colId xmlns:a16="http://schemas.microsoft.com/office/drawing/2014/main" val="20004"/>
                    </a:ext>
                  </a:extLst>
                </a:gridCol>
              </a:tblGrid>
              <a:tr h="719913">
                <a:tc>
                  <a:txBody>
                    <a:bodyPr/>
                    <a:lstStyle/>
                    <a:p>
                      <a:pPr algn="ctr"/>
                      <a:r>
                        <a:rPr lang="es-MX" dirty="0" smtClean="0"/>
                        <a:t>Año</a:t>
                      </a:r>
                      <a:endParaRPr lang="es-PE" dirty="0"/>
                    </a:p>
                  </a:txBody>
                  <a:tcPr>
                    <a:solidFill>
                      <a:srgbClr val="C00000"/>
                    </a:solidFill>
                  </a:tcPr>
                </a:tc>
                <a:tc>
                  <a:txBody>
                    <a:bodyPr/>
                    <a:lstStyle/>
                    <a:p>
                      <a:pPr algn="ctr"/>
                      <a:r>
                        <a:rPr lang="es-MX" dirty="0" err="1" smtClean="0"/>
                        <a:t>Agroexportaciones</a:t>
                      </a:r>
                      <a:endParaRPr lang="es-PE" dirty="0"/>
                    </a:p>
                  </a:txBody>
                  <a:tcPr>
                    <a:solidFill>
                      <a:srgbClr val="C00000"/>
                    </a:solidFill>
                  </a:tcPr>
                </a:tc>
                <a:tc>
                  <a:txBody>
                    <a:bodyPr/>
                    <a:lstStyle/>
                    <a:p>
                      <a:pPr algn="ctr"/>
                      <a:r>
                        <a:rPr lang="es-MX" dirty="0" smtClean="0"/>
                        <a:t>Crecimiento</a:t>
                      </a:r>
                      <a:endParaRPr lang="es-PE" dirty="0"/>
                    </a:p>
                  </a:txBody>
                  <a:tcPr>
                    <a:solidFill>
                      <a:srgbClr val="C00000"/>
                    </a:solidFill>
                  </a:tcPr>
                </a:tc>
                <a:tc>
                  <a:txBody>
                    <a:bodyPr/>
                    <a:lstStyle/>
                    <a:p>
                      <a:pPr algn="ctr"/>
                      <a:r>
                        <a:rPr lang="es-MX" dirty="0" smtClean="0"/>
                        <a:t>No tradicional</a:t>
                      </a:r>
                      <a:endParaRPr lang="es-PE" dirty="0"/>
                    </a:p>
                  </a:txBody>
                  <a:tcPr>
                    <a:solidFill>
                      <a:srgbClr val="C00000"/>
                    </a:solidFill>
                  </a:tcPr>
                </a:tc>
                <a:tc>
                  <a:txBody>
                    <a:bodyPr/>
                    <a:lstStyle/>
                    <a:p>
                      <a:pPr algn="ctr"/>
                      <a:r>
                        <a:rPr lang="es-MX" dirty="0" smtClean="0"/>
                        <a:t>Crecimiento</a:t>
                      </a:r>
                      <a:endParaRPr lang="es-PE" dirty="0"/>
                    </a:p>
                  </a:txBody>
                  <a:tcPr>
                    <a:solidFill>
                      <a:srgbClr val="C00000"/>
                    </a:solidFill>
                  </a:tcPr>
                </a:tc>
                <a:extLst>
                  <a:ext uri="{0D108BD9-81ED-4DB2-BD59-A6C34878D82A}">
                    <a16:rowId xmlns:a16="http://schemas.microsoft.com/office/drawing/2014/main" val="10000"/>
                  </a:ext>
                </a:extLst>
              </a:tr>
              <a:tr h="346785">
                <a:tc>
                  <a:txBody>
                    <a:bodyPr/>
                    <a:lstStyle/>
                    <a:p>
                      <a:pPr algn="ctr" fontAlgn="b"/>
                      <a:r>
                        <a:rPr lang="es-PE" sz="2000" b="0" i="0" u="none" strike="noStrike" baseline="0" dirty="0">
                          <a:solidFill>
                            <a:srgbClr val="000000"/>
                          </a:solidFill>
                          <a:effectLst/>
                          <a:latin typeface="Arial" panose="020B0604020202020204" pitchFamily="34" charset="0"/>
                        </a:rPr>
                        <a:t>1980</a:t>
                      </a: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300</a:t>
                      </a:r>
                    </a:p>
                  </a:txBody>
                  <a:tcPr marL="9525" marR="9525" marT="9525" marB="0" anchor="b"/>
                </a:tc>
                <a:tc>
                  <a:txBody>
                    <a:bodyPr/>
                    <a:lstStyle/>
                    <a:p>
                      <a:pPr algn="ctr" fontAlgn="b"/>
                      <a:endParaRPr lang="es-PE" sz="2000" b="0" i="0" u="none" strike="noStrike" baseline="0" dirty="0">
                        <a:solidFill>
                          <a:srgbClr val="000000"/>
                        </a:solidFill>
                        <a:effectLst/>
                        <a:latin typeface="Arial" panose="020B0604020202020204" pitchFamily="34" charset="0"/>
                      </a:endParaRP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72</a:t>
                      </a:r>
                    </a:p>
                  </a:txBody>
                  <a:tcPr marL="9525" marR="9525" marT="9525" marB="0" anchor="b"/>
                </a:tc>
                <a:tc>
                  <a:txBody>
                    <a:bodyPr/>
                    <a:lstStyle/>
                    <a:p>
                      <a:pPr algn="ctr" fontAlgn="b"/>
                      <a:endParaRPr lang="es-PE" sz="2000" b="0" i="0" u="none" strike="noStrike" baseline="0"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1"/>
                  </a:ext>
                </a:extLst>
              </a:tr>
              <a:tr h="346785">
                <a:tc>
                  <a:txBody>
                    <a:bodyPr/>
                    <a:lstStyle/>
                    <a:p>
                      <a:pPr algn="ctr" fontAlgn="b"/>
                      <a:r>
                        <a:rPr lang="es-PE" sz="2000" b="0" i="0" u="none" strike="noStrike" baseline="0" dirty="0">
                          <a:solidFill>
                            <a:srgbClr val="000000"/>
                          </a:solidFill>
                          <a:effectLst/>
                          <a:latin typeface="Arial" panose="020B0604020202020204" pitchFamily="34" charset="0"/>
                        </a:rPr>
                        <a:t>1985</a:t>
                      </a: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324</a:t>
                      </a: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8%</a:t>
                      </a: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94</a:t>
                      </a: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31%</a:t>
                      </a:r>
                    </a:p>
                  </a:txBody>
                  <a:tcPr marL="9525" marR="9525" marT="9525" marB="0" anchor="b"/>
                </a:tc>
                <a:extLst>
                  <a:ext uri="{0D108BD9-81ED-4DB2-BD59-A6C34878D82A}">
                    <a16:rowId xmlns:a16="http://schemas.microsoft.com/office/drawing/2014/main" val="10002"/>
                  </a:ext>
                </a:extLst>
              </a:tr>
              <a:tr h="346785">
                <a:tc>
                  <a:txBody>
                    <a:bodyPr/>
                    <a:lstStyle/>
                    <a:p>
                      <a:pPr algn="ctr" fontAlgn="b"/>
                      <a:r>
                        <a:rPr lang="es-PE" sz="2000" b="0" i="0" u="none" strike="noStrike" baseline="0" dirty="0">
                          <a:solidFill>
                            <a:srgbClr val="000000"/>
                          </a:solidFill>
                          <a:effectLst/>
                          <a:latin typeface="Arial" panose="020B0604020202020204" pitchFamily="34" charset="0"/>
                        </a:rPr>
                        <a:t>1990</a:t>
                      </a: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294</a:t>
                      </a: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-9%</a:t>
                      </a:r>
                    </a:p>
                  </a:txBody>
                  <a:tcPr marL="9525" marR="9525" marT="9525" marB="0" anchor="b"/>
                </a:tc>
                <a:tc>
                  <a:txBody>
                    <a:bodyPr/>
                    <a:lstStyle/>
                    <a:p>
                      <a:pPr algn="ctr" fontAlgn="b"/>
                      <a:r>
                        <a:rPr lang="es-PE" sz="2000" b="0" i="0" u="none" strike="noStrike" baseline="0">
                          <a:solidFill>
                            <a:srgbClr val="000000"/>
                          </a:solidFill>
                          <a:effectLst/>
                          <a:latin typeface="Arial" panose="020B0604020202020204" pitchFamily="34" charset="0"/>
                        </a:rPr>
                        <a:t>119</a:t>
                      </a: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27%</a:t>
                      </a:r>
                    </a:p>
                  </a:txBody>
                  <a:tcPr marL="9525" marR="9525" marT="9525" marB="0" anchor="b"/>
                </a:tc>
                <a:extLst>
                  <a:ext uri="{0D108BD9-81ED-4DB2-BD59-A6C34878D82A}">
                    <a16:rowId xmlns:a16="http://schemas.microsoft.com/office/drawing/2014/main" val="10003"/>
                  </a:ext>
                </a:extLst>
              </a:tr>
              <a:tr h="346785">
                <a:tc>
                  <a:txBody>
                    <a:bodyPr/>
                    <a:lstStyle/>
                    <a:p>
                      <a:pPr algn="ctr" fontAlgn="b"/>
                      <a:r>
                        <a:rPr lang="es-PE" sz="2000" b="0" i="0" u="none" strike="noStrike" baseline="0" dirty="0">
                          <a:solidFill>
                            <a:srgbClr val="000000"/>
                          </a:solidFill>
                          <a:effectLst/>
                          <a:latin typeface="Arial" panose="020B0604020202020204" pitchFamily="34" charset="0"/>
                        </a:rPr>
                        <a:t>1995</a:t>
                      </a: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621</a:t>
                      </a: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111%</a:t>
                      </a: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275</a:t>
                      </a: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131%</a:t>
                      </a:r>
                    </a:p>
                  </a:txBody>
                  <a:tcPr marL="9525" marR="9525" marT="9525" marB="0" anchor="b"/>
                </a:tc>
                <a:extLst>
                  <a:ext uri="{0D108BD9-81ED-4DB2-BD59-A6C34878D82A}">
                    <a16:rowId xmlns:a16="http://schemas.microsoft.com/office/drawing/2014/main" val="10004"/>
                  </a:ext>
                </a:extLst>
              </a:tr>
              <a:tr h="346785">
                <a:tc>
                  <a:txBody>
                    <a:bodyPr/>
                    <a:lstStyle/>
                    <a:p>
                      <a:pPr algn="ctr" fontAlgn="b"/>
                      <a:r>
                        <a:rPr lang="es-PE" sz="2000" b="0" i="0" u="none" strike="noStrike" baseline="0" dirty="0">
                          <a:solidFill>
                            <a:srgbClr val="000000"/>
                          </a:solidFill>
                          <a:effectLst/>
                          <a:latin typeface="Arial" panose="020B0604020202020204" pitchFamily="34" charset="0"/>
                        </a:rPr>
                        <a:t>2000</a:t>
                      </a: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643</a:t>
                      </a: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4%</a:t>
                      </a: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394</a:t>
                      </a: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43%</a:t>
                      </a:r>
                    </a:p>
                  </a:txBody>
                  <a:tcPr marL="9525" marR="9525" marT="9525" marB="0" anchor="b"/>
                </a:tc>
                <a:extLst>
                  <a:ext uri="{0D108BD9-81ED-4DB2-BD59-A6C34878D82A}">
                    <a16:rowId xmlns:a16="http://schemas.microsoft.com/office/drawing/2014/main" val="10005"/>
                  </a:ext>
                </a:extLst>
              </a:tr>
              <a:tr h="346785">
                <a:tc>
                  <a:txBody>
                    <a:bodyPr/>
                    <a:lstStyle/>
                    <a:p>
                      <a:pPr algn="ctr" fontAlgn="b"/>
                      <a:r>
                        <a:rPr lang="es-PE" sz="2000" b="0" i="0" u="none" strike="noStrike" baseline="0" dirty="0">
                          <a:solidFill>
                            <a:srgbClr val="000000"/>
                          </a:solidFill>
                          <a:effectLst/>
                          <a:latin typeface="Arial" panose="020B0604020202020204" pitchFamily="34" charset="0"/>
                        </a:rPr>
                        <a:t>2005</a:t>
                      </a:r>
                    </a:p>
                  </a:txBody>
                  <a:tcPr marL="9525" marR="9525" marT="9525" marB="0" anchor="b"/>
                </a:tc>
                <a:tc>
                  <a:txBody>
                    <a:bodyPr/>
                    <a:lstStyle/>
                    <a:p>
                      <a:pPr algn="ctr" fontAlgn="b"/>
                      <a:r>
                        <a:rPr lang="es-PE" sz="2000" b="0" i="0" u="none" strike="noStrike" baseline="0">
                          <a:solidFill>
                            <a:srgbClr val="000000"/>
                          </a:solidFill>
                          <a:effectLst/>
                          <a:latin typeface="Arial" panose="020B0604020202020204" pitchFamily="34" charset="0"/>
                        </a:rPr>
                        <a:t>1339</a:t>
                      </a: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108%</a:t>
                      </a: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1008</a:t>
                      </a: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156%</a:t>
                      </a:r>
                    </a:p>
                  </a:txBody>
                  <a:tcPr marL="9525" marR="9525" marT="9525" marB="0" anchor="b"/>
                </a:tc>
                <a:extLst>
                  <a:ext uri="{0D108BD9-81ED-4DB2-BD59-A6C34878D82A}">
                    <a16:rowId xmlns:a16="http://schemas.microsoft.com/office/drawing/2014/main" val="10006"/>
                  </a:ext>
                </a:extLst>
              </a:tr>
              <a:tr h="346785">
                <a:tc>
                  <a:txBody>
                    <a:bodyPr/>
                    <a:lstStyle/>
                    <a:p>
                      <a:pPr algn="ctr" fontAlgn="b"/>
                      <a:r>
                        <a:rPr lang="es-PE" sz="2000" b="0" i="0" u="none" strike="noStrike" baseline="0" dirty="0">
                          <a:solidFill>
                            <a:srgbClr val="000000"/>
                          </a:solidFill>
                          <a:effectLst/>
                          <a:latin typeface="Arial" panose="020B0604020202020204" pitchFamily="34" charset="0"/>
                        </a:rPr>
                        <a:t>2010</a:t>
                      </a:r>
                    </a:p>
                  </a:txBody>
                  <a:tcPr marL="9525" marR="9525" marT="9525" marB="0" anchor="b"/>
                </a:tc>
                <a:tc>
                  <a:txBody>
                    <a:bodyPr/>
                    <a:lstStyle/>
                    <a:p>
                      <a:pPr algn="ctr" fontAlgn="b"/>
                      <a:r>
                        <a:rPr lang="es-PE" sz="2000" b="0" i="0" u="none" strike="noStrike" baseline="0">
                          <a:solidFill>
                            <a:srgbClr val="000000"/>
                          </a:solidFill>
                          <a:effectLst/>
                          <a:latin typeface="Arial" panose="020B0604020202020204" pitchFamily="34" charset="0"/>
                        </a:rPr>
                        <a:t>3178</a:t>
                      </a: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137%</a:t>
                      </a: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2203</a:t>
                      </a: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119%</a:t>
                      </a:r>
                    </a:p>
                  </a:txBody>
                  <a:tcPr marL="9525" marR="9525" marT="9525" marB="0" anchor="b"/>
                </a:tc>
                <a:extLst>
                  <a:ext uri="{0D108BD9-81ED-4DB2-BD59-A6C34878D82A}">
                    <a16:rowId xmlns:a16="http://schemas.microsoft.com/office/drawing/2014/main" val="10007"/>
                  </a:ext>
                </a:extLst>
              </a:tr>
              <a:tr h="346785">
                <a:tc>
                  <a:txBody>
                    <a:bodyPr/>
                    <a:lstStyle/>
                    <a:p>
                      <a:pPr algn="ctr" fontAlgn="b"/>
                      <a:r>
                        <a:rPr lang="es-PE" sz="2000" b="0" i="0" u="none" strike="noStrike" baseline="0" dirty="0">
                          <a:solidFill>
                            <a:srgbClr val="000000"/>
                          </a:solidFill>
                          <a:effectLst/>
                          <a:latin typeface="Arial" panose="020B0604020202020204" pitchFamily="34" charset="0"/>
                        </a:rPr>
                        <a:t>2015</a:t>
                      </a:r>
                    </a:p>
                  </a:txBody>
                  <a:tcPr marL="9525" marR="9525" marT="9525" marB="0" anchor="b"/>
                </a:tc>
                <a:tc>
                  <a:txBody>
                    <a:bodyPr/>
                    <a:lstStyle/>
                    <a:p>
                      <a:pPr algn="ctr" fontAlgn="b"/>
                      <a:r>
                        <a:rPr lang="es-PE" sz="2000" b="0" i="0" u="none" strike="noStrike" baseline="0">
                          <a:solidFill>
                            <a:srgbClr val="000000"/>
                          </a:solidFill>
                          <a:effectLst/>
                          <a:latin typeface="Arial" panose="020B0604020202020204" pitchFamily="34" charset="0"/>
                        </a:rPr>
                        <a:t>5091</a:t>
                      </a:r>
                    </a:p>
                  </a:txBody>
                  <a:tcPr marL="9525" marR="9525" marT="9525" marB="0" anchor="b"/>
                </a:tc>
                <a:tc>
                  <a:txBody>
                    <a:bodyPr/>
                    <a:lstStyle/>
                    <a:p>
                      <a:pPr algn="ctr" fontAlgn="b"/>
                      <a:r>
                        <a:rPr lang="es-PE" sz="2000" b="0" i="0" u="none" strike="noStrike" baseline="0">
                          <a:solidFill>
                            <a:srgbClr val="000000"/>
                          </a:solidFill>
                          <a:effectLst/>
                          <a:latin typeface="Arial" panose="020B0604020202020204" pitchFamily="34" charset="0"/>
                        </a:rPr>
                        <a:t>60%</a:t>
                      </a: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4387</a:t>
                      </a:r>
                    </a:p>
                  </a:txBody>
                  <a:tcPr marL="9525" marR="9525" marT="9525" marB="0" anchor="b"/>
                </a:tc>
                <a:tc>
                  <a:txBody>
                    <a:bodyPr/>
                    <a:lstStyle/>
                    <a:p>
                      <a:pPr algn="ctr" fontAlgn="b"/>
                      <a:r>
                        <a:rPr lang="es-PE" sz="2000" b="0" i="0" u="none" strike="noStrike" baseline="0" dirty="0">
                          <a:solidFill>
                            <a:srgbClr val="000000"/>
                          </a:solidFill>
                          <a:effectLst/>
                          <a:latin typeface="Arial" panose="020B0604020202020204" pitchFamily="34" charset="0"/>
                        </a:rPr>
                        <a:t>99%</a:t>
                      </a:r>
                    </a:p>
                  </a:txBody>
                  <a:tcPr marL="9525" marR="9525" marT="9525" marB="0" anchor="b"/>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0058907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sz="quarter" idx="10"/>
          </p:nvPr>
        </p:nvSpPr>
        <p:spPr>
          <a:xfrm>
            <a:off x="211812" y="253308"/>
            <a:ext cx="9694188" cy="1147980"/>
          </a:xfrm>
          <a:solidFill>
            <a:schemeClr val="bg1"/>
          </a:solidFill>
        </p:spPr>
        <p:txBody>
          <a:bodyPr/>
          <a:lstStyle/>
          <a:p>
            <a:pPr marL="0" indent="0">
              <a:buNone/>
            </a:pPr>
            <a:r>
              <a:rPr lang="es-MX" sz="3000" dirty="0" smtClean="0">
                <a:solidFill>
                  <a:schemeClr val="bg2"/>
                </a:solidFill>
              </a:rPr>
              <a:t>EXPORTACIONES DE LA AGRICULTURA MODERNA SON RELEVANTES POR SER DIVERSIFICADAS</a:t>
            </a:r>
            <a:endParaRPr lang="es-PE" sz="3000" dirty="0">
              <a:solidFill>
                <a:schemeClr val="bg2"/>
              </a:solidFill>
            </a:endParaRPr>
          </a:p>
        </p:txBody>
      </p:sp>
      <p:sp>
        <p:nvSpPr>
          <p:cNvPr id="3" name="2 Marcador de número de diapositiva"/>
          <p:cNvSpPr>
            <a:spLocks noGrp="1"/>
          </p:cNvSpPr>
          <p:nvPr>
            <p:ph type="sldNum" sz="quarter" idx="4"/>
          </p:nvPr>
        </p:nvSpPr>
        <p:spPr/>
        <p:txBody>
          <a:bodyPr/>
          <a:lstStyle/>
          <a:p>
            <a:pPr algn="r"/>
            <a:fld id="{9F2D3081-FE09-43A8-92B3-618D637CABED}" type="slidenum">
              <a:rPr lang="es-PE" smtClean="0"/>
              <a:pPr algn="r"/>
              <a:t>4</a:t>
            </a:fld>
            <a:endParaRPr lang="es-PE"/>
          </a:p>
        </p:txBody>
      </p:sp>
      <p:sp>
        <p:nvSpPr>
          <p:cNvPr id="8" name="4 CuadroTexto"/>
          <p:cNvSpPr txBox="1">
            <a:spLocks noChangeArrowheads="1"/>
          </p:cNvSpPr>
          <p:nvPr/>
        </p:nvSpPr>
        <p:spPr bwMode="auto">
          <a:xfrm>
            <a:off x="116718" y="1618971"/>
            <a:ext cx="9663869"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D10F17"/>
              </a:buClr>
              <a:buFont typeface="Calibri" pitchFamily="34" charset="0"/>
              <a:buAutoNum type="romanUcPeriod"/>
              <a:defRPr sz="2000">
                <a:solidFill>
                  <a:schemeClr val="tx1"/>
                </a:solidFill>
                <a:latin typeface="Bembo" pitchFamily="18" charset="0"/>
              </a:defRPr>
            </a:lvl1pPr>
            <a:lvl2pPr marL="742950" indent="-285750" eaLnBrk="0" hangingPunct="0">
              <a:spcBef>
                <a:spcPct val="20000"/>
              </a:spcBef>
              <a:buClr>
                <a:srgbClr val="D10F17"/>
              </a:buClr>
              <a:buFont typeface="Calibri" pitchFamily="34" charset="0"/>
              <a:buAutoNum type="alphaLcPeriod"/>
              <a:defRPr sz="2800">
                <a:solidFill>
                  <a:schemeClr val="tx1"/>
                </a:solidFill>
                <a:latin typeface="Bembo" pitchFamily="18" charset="0"/>
              </a:defRPr>
            </a:lvl2pPr>
            <a:lvl3pPr marL="1143000" indent="-228600" eaLnBrk="0" hangingPunct="0">
              <a:spcBef>
                <a:spcPct val="20000"/>
              </a:spcBef>
              <a:buClr>
                <a:srgbClr val="D10F17"/>
              </a:buClr>
              <a:buSzPct val="90000"/>
              <a:buFont typeface="Arial" charset="0"/>
              <a:buChar char="•"/>
              <a:defRPr sz="1600">
                <a:solidFill>
                  <a:schemeClr val="tx1"/>
                </a:solidFill>
                <a:latin typeface="Bembo" pitchFamily="18" charset="0"/>
              </a:defRPr>
            </a:lvl3pPr>
            <a:lvl4pPr marL="1600200" indent="-228600" eaLnBrk="0" hangingPunct="0">
              <a:spcBef>
                <a:spcPct val="20000"/>
              </a:spcBef>
              <a:buClr>
                <a:srgbClr val="D10F17"/>
              </a:buClr>
              <a:buFont typeface="Arial" charset="0"/>
              <a:buChar char="–"/>
              <a:defRPr sz="1400">
                <a:solidFill>
                  <a:schemeClr val="tx1"/>
                </a:solidFill>
                <a:latin typeface="Bembo" pitchFamily="18" charset="0"/>
              </a:defRPr>
            </a:lvl4pPr>
            <a:lvl5pPr marL="2057400" indent="-228600" eaLnBrk="0" hangingPunct="0">
              <a:spcBef>
                <a:spcPct val="20000"/>
              </a:spcBef>
              <a:buClr>
                <a:srgbClr val="D10F17"/>
              </a:buClr>
              <a:buFont typeface="Arial" charset="0"/>
              <a:buChar char="»"/>
              <a:defRPr sz="1400">
                <a:solidFill>
                  <a:schemeClr val="tx1"/>
                </a:solidFill>
                <a:latin typeface="Bembo" pitchFamily="18" charset="0"/>
              </a:defRPr>
            </a:lvl5pPr>
            <a:lvl6pPr marL="2514600" indent="-228600" eaLnBrk="0" fontAlgn="base" hangingPunct="0">
              <a:spcBef>
                <a:spcPct val="20000"/>
              </a:spcBef>
              <a:spcAft>
                <a:spcPct val="0"/>
              </a:spcAft>
              <a:buClr>
                <a:srgbClr val="D10F17"/>
              </a:buClr>
              <a:buFont typeface="Arial" charset="0"/>
              <a:buChar char="»"/>
              <a:defRPr sz="1400">
                <a:solidFill>
                  <a:schemeClr val="tx1"/>
                </a:solidFill>
                <a:latin typeface="Bembo" pitchFamily="18" charset="0"/>
              </a:defRPr>
            </a:lvl6pPr>
            <a:lvl7pPr marL="2971800" indent="-228600" eaLnBrk="0" fontAlgn="base" hangingPunct="0">
              <a:spcBef>
                <a:spcPct val="20000"/>
              </a:spcBef>
              <a:spcAft>
                <a:spcPct val="0"/>
              </a:spcAft>
              <a:buClr>
                <a:srgbClr val="D10F17"/>
              </a:buClr>
              <a:buFont typeface="Arial" charset="0"/>
              <a:buChar char="»"/>
              <a:defRPr sz="1400">
                <a:solidFill>
                  <a:schemeClr val="tx1"/>
                </a:solidFill>
                <a:latin typeface="Bembo" pitchFamily="18" charset="0"/>
              </a:defRPr>
            </a:lvl7pPr>
            <a:lvl8pPr marL="3429000" indent="-228600" eaLnBrk="0" fontAlgn="base" hangingPunct="0">
              <a:spcBef>
                <a:spcPct val="20000"/>
              </a:spcBef>
              <a:spcAft>
                <a:spcPct val="0"/>
              </a:spcAft>
              <a:buClr>
                <a:srgbClr val="D10F17"/>
              </a:buClr>
              <a:buFont typeface="Arial" charset="0"/>
              <a:buChar char="»"/>
              <a:defRPr sz="1400">
                <a:solidFill>
                  <a:schemeClr val="tx1"/>
                </a:solidFill>
                <a:latin typeface="Bembo" pitchFamily="18" charset="0"/>
              </a:defRPr>
            </a:lvl8pPr>
            <a:lvl9pPr marL="3886200" indent="-228600" eaLnBrk="0" fontAlgn="base" hangingPunct="0">
              <a:spcBef>
                <a:spcPct val="20000"/>
              </a:spcBef>
              <a:spcAft>
                <a:spcPct val="0"/>
              </a:spcAft>
              <a:buClr>
                <a:srgbClr val="D10F17"/>
              </a:buClr>
              <a:buFont typeface="Arial" charset="0"/>
              <a:buChar char="»"/>
              <a:defRPr sz="1400">
                <a:solidFill>
                  <a:schemeClr val="tx1"/>
                </a:solidFill>
                <a:latin typeface="Bembo" pitchFamily="18" charset="0"/>
              </a:defRPr>
            </a:lvl9pPr>
          </a:lstStyle>
          <a:p>
            <a:pPr algn="just" eaLnBrk="1" hangingPunct="1">
              <a:spcBef>
                <a:spcPct val="0"/>
              </a:spcBef>
              <a:buNone/>
            </a:pPr>
            <a:r>
              <a:rPr lang="es-PE" altLang="es-PE" sz="1600" dirty="0" smtClean="0">
                <a:latin typeface="Arial" charset="0"/>
                <a:cs typeface="Arial" charset="0"/>
              </a:rPr>
              <a:t>La diversificación productiva y de exportaciones contribuyen al crecimiento y desarrollo económico. Fuentes de crecimiento: 1) Productos</a:t>
            </a:r>
            <a:r>
              <a:rPr lang="es-PE" altLang="es-PE" sz="1600" dirty="0">
                <a:latin typeface="Arial" charset="0"/>
                <a:cs typeface="Arial" charset="0"/>
              </a:rPr>
              <a:t>, como los arándanos, la alcachofa, mandarina, cebolla y los pimientos rojos, que aún no han llegado a la etapa de mayor </a:t>
            </a:r>
            <a:r>
              <a:rPr lang="es-PE" altLang="es-PE" sz="1600" dirty="0" smtClean="0">
                <a:latin typeface="Arial" charset="0"/>
                <a:cs typeface="Arial" charset="0"/>
              </a:rPr>
              <a:t>maduración en las curva decrecimiento; 2) Cambio del área de cultivos tradicionales; y 3) </a:t>
            </a:r>
            <a:r>
              <a:rPr lang="es-PE" altLang="es-PE" sz="1600" dirty="0">
                <a:latin typeface="Arial" charset="0"/>
                <a:cs typeface="Arial" charset="0"/>
              </a:rPr>
              <a:t>I</a:t>
            </a:r>
            <a:r>
              <a:rPr lang="es-PE" altLang="es-PE" sz="1600" dirty="0" smtClean="0">
                <a:latin typeface="Arial" charset="0"/>
                <a:cs typeface="Arial" charset="0"/>
              </a:rPr>
              <a:t>rrigaciones.</a:t>
            </a:r>
            <a:endParaRPr lang="es-PE" altLang="es-PE" sz="1600" dirty="0">
              <a:latin typeface="Arial" charset="0"/>
              <a:cs typeface="Arial" charset="0"/>
            </a:endParaRPr>
          </a:p>
        </p:txBody>
      </p:sp>
      <p:sp>
        <p:nvSpPr>
          <p:cNvPr id="9" name="8 Rectángulo"/>
          <p:cNvSpPr>
            <a:spLocks noChangeArrowheads="1"/>
          </p:cNvSpPr>
          <p:nvPr/>
        </p:nvSpPr>
        <p:spPr bwMode="auto">
          <a:xfrm>
            <a:off x="1999800" y="2793851"/>
            <a:ext cx="5667375"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D10F17"/>
              </a:buClr>
              <a:buFont typeface="Calibri" pitchFamily="34" charset="0"/>
              <a:buAutoNum type="romanUcPeriod"/>
              <a:defRPr sz="2000">
                <a:solidFill>
                  <a:schemeClr val="tx1"/>
                </a:solidFill>
                <a:latin typeface="Bembo" pitchFamily="18" charset="0"/>
              </a:defRPr>
            </a:lvl1pPr>
            <a:lvl2pPr marL="742950" indent="-285750" eaLnBrk="0" hangingPunct="0">
              <a:spcBef>
                <a:spcPct val="20000"/>
              </a:spcBef>
              <a:buClr>
                <a:srgbClr val="D10F17"/>
              </a:buClr>
              <a:buFont typeface="Calibri" pitchFamily="34" charset="0"/>
              <a:buAutoNum type="alphaLcPeriod"/>
              <a:defRPr sz="2800">
                <a:solidFill>
                  <a:schemeClr val="tx1"/>
                </a:solidFill>
                <a:latin typeface="Bembo" pitchFamily="18" charset="0"/>
              </a:defRPr>
            </a:lvl2pPr>
            <a:lvl3pPr marL="1143000" indent="-228600" eaLnBrk="0" hangingPunct="0">
              <a:spcBef>
                <a:spcPct val="20000"/>
              </a:spcBef>
              <a:buClr>
                <a:srgbClr val="D10F17"/>
              </a:buClr>
              <a:buSzPct val="90000"/>
              <a:buFont typeface="Arial" charset="0"/>
              <a:buChar char="•"/>
              <a:defRPr sz="1600">
                <a:solidFill>
                  <a:schemeClr val="tx1"/>
                </a:solidFill>
                <a:latin typeface="Bembo" pitchFamily="18" charset="0"/>
              </a:defRPr>
            </a:lvl3pPr>
            <a:lvl4pPr marL="1600200" indent="-228600" eaLnBrk="0" hangingPunct="0">
              <a:spcBef>
                <a:spcPct val="20000"/>
              </a:spcBef>
              <a:buClr>
                <a:srgbClr val="D10F17"/>
              </a:buClr>
              <a:buFont typeface="Arial" charset="0"/>
              <a:buChar char="–"/>
              <a:defRPr sz="1400">
                <a:solidFill>
                  <a:schemeClr val="tx1"/>
                </a:solidFill>
                <a:latin typeface="Bembo" pitchFamily="18" charset="0"/>
              </a:defRPr>
            </a:lvl4pPr>
            <a:lvl5pPr marL="2057400" indent="-228600" eaLnBrk="0" hangingPunct="0">
              <a:spcBef>
                <a:spcPct val="20000"/>
              </a:spcBef>
              <a:buClr>
                <a:srgbClr val="D10F17"/>
              </a:buClr>
              <a:buFont typeface="Arial" charset="0"/>
              <a:buChar char="»"/>
              <a:defRPr sz="1400">
                <a:solidFill>
                  <a:schemeClr val="tx1"/>
                </a:solidFill>
                <a:latin typeface="Bembo" pitchFamily="18" charset="0"/>
              </a:defRPr>
            </a:lvl5pPr>
            <a:lvl6pPr marL="2514600" indent="-228600" eaLnBrk="0" fontAlgn="base" hangingPunct="0">
              <a:spcBef>
                <a:spcPct val="20000"/>
              </a:spcBef>
              <a:spcAft>
                <a:spcPct val="0"/>
              </a:spcAft>
              <a:buClr>
                <a:srgbClr val="D10F17"/>
              </a:buClr>
              <a:buFont typeface="Arial" charset="0"/>
              <a:buChar char="»"/>
              <a:defRPr sz="1400">
                <a:solidFill>
                  <a:schemeClr val="tx1"/>
                </a:solidFill>
                <a:latin typeface="Bembo" pitchFamily="18" charset="0"/>
              </a:defRPr>
            </a:lvl6pPr>
            <a:lvl7pPr marL="2971800" indent="-228600" eaLnBrk="0" fontAlgn="base" hangingPunct="0">
              <a:spcBef>
                <a:spcPct val="20000"/>
              </a:spcBef>
              <a:spcAft>
                <a:spcPct val="0"/>
              </a:spcAft>
              <a:buClr>
                <a:srgbClr val="D10F17"/>
              </a:buClr>
              <a:buFont typeface="Arial" charset="0"/>
              <a:buChar char="»"/>
              <a:defRPr sz="1400">
                <a:solidFill>
                  <a:schemeClr val="tx1"/>
                </a:solidFill>
                <a:latin typeface="Bembo" pitchFamily="18" charset="0"/>
              </a:defRPr>
            </a:lvl7pPr>
            <a:lvl8pPr marL="3429000" indent="-228600" eaLnBrk="0" fontAlgn="base" hangingPunct="0">
              <a:spcBef>
                <a:spcPct val="20000"/>
              </a:spcBef>
              <a:spcAft>
                <a:spcPct val="0"/>
              </a:spcAft>
              <a:buClr>
                <a:srgbClr val="D10F17"/>
              </a:buClr>
              <a:buFont typeface="Arial" charset="0"/>
              <a:buChar char="»"/>
              <a:defRPr sz="1400">
                <a:solidFill>
                  <a:schemeClr val="tx1"/>
                </a:solidFill>
                <a:latin typeface="Bembo" pitchFamily="18" charset="0"/>
              </a:defRPr>
            </a:lvl8pPr>
            <a:lvl9pPr marL="3886200" indent="-228600" eaLnBrk="0" fontAlgn="base" hangingPunct="0">
              <a:spcBef>
                <a:spcPct val="20000"/>
              </a:spcBef>
              <a:spcAft>
                <a:spcPct val="0"/>
              </a:spcAft>
              <a:buClr>
                <a:srgbClr val="D10F17"/>
              </a:buClr>
              <a:buFont typeface="Arial" charset="0"/>
              <a:buChar char="»"/>
              <a:defRPr sz="1400">
                <a:solidFill>
                  <a:schemeClr val="tx1"/>
                </a:solidFill>
                <a:latin typeface="Bembo" pitchFamily="18" charset="0"/>
              </a:defRPr>
            </a:lvl9pPr>
          </a:lstStyle>
          <a:p>
            <a:pPr algn="ctr" eaLnBrk="1" hangingPunct="1">
              <a:spcBef>
                <a:spcPct val="0"/>
              </a:spcBef>
              <a:buClrTx/>
              <a:buFontTx/>
              <a:buNone/>
            </a:pPr>
            <a:r>
              <a:rPr lang="es-PE" altLang="es-PE" sz="1000" b="1" dirty="0">
                <a:solidFill>
                  <a:srgbClr val="000000"/>
                </a:solidFill>
                <a:latin typeface="Arial" charset="0"/>
              </a:rPr>
              <a:t>EVOLUCIÓN DE LAS PRINCIPALES AGROEXPORTACIONES  MODERNAS</a:t>
            </a:r>
          </a:p>
          <a:p>
            <a:pPr algn="ctr" eaLnBrk="1" hangingPunct="1">
              <a:spcBef>
                <a:spcPct val="0"/>
              </a:spcBef>
              <a:buClrTx/>
              <a:buFontTx/>
              <a:buNone/>
            </a:pPr>
            <a:r>
              <a:rPr lang="es-PE" altLang="es-PE" sz="900" b="1" dirty="0">
                <a:solidFill>
                  <a:srgbClr val="000000"/>
                </a:solidFill>
                <a:latin typeface="Arial" charset="0"/>
              </a:rPr>
              <a:t>(Millones US$ FOB)</a:t>
            </a:r>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6718" y="3431571"/>
            <a:ext cx="4764274" cy="2666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5361" y="3438603"/>
            <a:ext cx="4975226" cy="2666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12 Rectángulo"/>
          <p:cNvSpPr>
            <a:spLocks noChangeArrowheads="1"/>
          </p:cNvSpPr>
          <p:nvPr/>
        </p:nvSpPr>
        <p:spPr bwMode="auto">
          <a:xfrm>
            <a:off x="6697397" y="3195145"/>
            <a:ext cx="78739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D10F17"/>
              </a:buClr>
              <a:buFont typeface="Calibri" pitchFamily="34" charset="0"/>
              <a:buAutoNum type="romanUcPeriod"/>
              <a:defRPr sz="2000">
                <a:solidFill>
                  <a:schemeClr val="tx1"/>
                </a:solidFill>
                <a:latin typeface="Bembo" pitchFamily="18" charset="0"/>
              </a:defRPr>
            </a:lvl1pPr>
            <a:lvl2pPr marL="742950" indent="-285750" eaLnBrk="0" hangingPunct="0">
              <a:spcBef>
                <a:spcPct val="20000"/>
              </a:spcBef>
              <a:buClr>
                <a:srgbClr val="D10F17"/>
              </a:buClr>
              <a:buFont typeface="Calibri" pitchFamily="34" charset="0"/>
              <a:buAutoNum type="alphaLcPeriod"/>
              <a:defRPr sz="2800">
                <a:solidFill>
                  <a:schemeClr val="tx1"/>
                </a:solidFill>
                <a:latin typeface="Bembo" pitchFamily="18" charset="0"/>
              </a:defRPr>
            </a:lvl2pPr>
            <a:lvl3pPr marL="1143000" indent="-228600" eaLnBrk="0" hangingPunct="0">
              <a:spcBef>
                <a:spcPct val="20000"/>
              </a:spcBef>
              <a:buClr>
                <a:srgbClr val="D10F17"/>
              </a:buClr>
              <a:buSzPct val="90000"/>
              <a:buFont typeface="Arial" charset="0"/>
              <a:buChar char="•"/>
              <a:defRPr sz="1600">
                <a:solidFill>
                  <a:schemeClr val="tx1"/>
                </a:solidFill>
                <a:latin typeface="Bembo" pitchFamily="18" charset="0"/>
              </a:defRPr>
            </a:lvl3pPr>
            <a:lvl4pPr marL="1600200" indent="-228600" eaLnBrk="0" hangingPunct="0">
              <a:spcBef>
                <a:spcPct val="20000"/>
              </a:spcBef>
              <a:buClr>
                <a:srgbClr val="D10F17"/>
              </a:buClr>
              <a:buFont typeface="Arial" charset="0"/>
              <a:buChar char="–"/>
              <a:defRPr sz="1400">
                <a:solidFill>
                  <a:schemeClr val="tx1"/>
                </a:solidFill>
                <a:latin typeface="Bembo" pitchFamily="18" charset="0"/>
              </a:defRPr>
            </a:lvl4pPr>
            <a:lvl5pPr marL="2057400" indent="-228600" eaLnBrk="0" hangingPunct="0">
              <a:spcBef>
                <a:spcPct val="20000"/>
              </a:spcBef>
              <a:buClr>
                <a:srgbClr val="D10F17"/>
              </a:buClr>
              <a:buFont typeface="Arial" charset="0"/>
              <a:buChar char="»"/>
              <a:defRPr sz="1400">
                <a:solidFill>
                  <a:schemeClr val="tx1"/>
                </a:solidFill>
                <a:latin typeface="Bembo" pitchFamily="18" charset="0"/>
              </a:defRPr>
            </a:lvl5pPr>
            <a:lvl6pPr marL="2514600" indent="-228600" eaLnBrk="0" fontAlgn="base" hangingPunct="0">
              <a:spcBef>
                <a:spcPct val="20000"/>
              </a:spcBef>
              <a:spcAft>
                <a:spcPct val="0"/>
              </a:spcAft>
              <a:buClr>
                <a:srgbClr val="D10F17"/>
              </a:buClr>
              <a:buFont typeface="Arial" charset="0"/>
              <a:buChar char="»"/>
              <a:defRPr sz="1400">
                <a:solidFill>
                  <a:schemeClr val="tx1"/>
                </a:solidFill>
                <a:latin typeface="Bembo" pitchFamily="18" charset="0"/>
              </a:defRPr>
            </a:lvl6pPr>
            <a:lvl7pPr marL="2971800" indent="-228600" eaLnBrk="0" fontAlgn="base" hangingPunct="0">
              <a:spcBef>
                <a:spcPct val="20000"/>
              </a:spcBef>
              <a:spcAft>
                <a:spcPct val="0"/>
              </a:spcAft>
              <a:buClr>
                <a:srgbClr val="D10F17"/>
              </a:buClr>
              <a:buFont typeface="Arial" charset="0"/>
              <a:buChar char="»"/>
              <a:defRPr sz="1400">
                <a:solidFill>
                  <a:schemeClr val="tx1"/>
                </a:solidFill>
                <a:latin typeface="Bembo" pitchFamily="18" charset="0"/>
              </a:defRPr>
            </a:lvl7pPr>
            <a:lvl8pPr marL="3429000" indent="-228600" eaLnBrk="0" fontAlgn="base" hangingPunct="0">
              <a:spcBef>
                <a:spcPct val="20000"/>
              </a:spcBef>
              <a:spcAft>
                <a:spcPct val="0"/>
              </a:spcAft>
              <a:buClr>
                <a:srgbClr val="D10F17"/>
              </a:buClr>
              <a:buFont typeface="Arial" charset="0"/>
              <a:buChar char="»"/>
              <a:defRPr sz="1400">
                <a:solidFill>
                  <a:schemeClr val="tx1"/>
                </a:solidFill>
                <a:latin typeface="Bembo" pitchFamily="18" charset="0"/>
              </a:defRPr>
            </a:lvl8pPr>
            <a:lvl9pPr marL="3886200" indent="-228600" eaLnBrk="0" fontAlgn="base" hangingPunct="0">
              <a:spcBef>
                <a:spcPct val="20000"/>
              </a:spcBef>
              <a:spcAft>
                <a:spcPct val="0"/>
              </a:spcAft>
              <a:buClr>
                <a:srgbClr val="D10F17"/>
              </a:buClr>
              <a:buFont typeface="Arial" charset="0"/>
              <a:buChar char="»"/>
              <a:defRPr sz="1400">
                <a:solidFill>
                  <a:schemeClr val="tx1"/>
                </a:solidFill>
                <a:latin typeface="Bembo" pitchFamily="18" charset="0"/>
              </a:defRPr>
            </a:lvl9pPr>
          </a:lstStyle>
          <a:p>
            <a:pPr algn="ctr" eaLnBrk="1" hangingPunct="1">
              <a:spcBef>
                <a:spcPct val="0"/>
              </a:spcBef>
              <a:buClrTx/>
              <a:buFontTx/>
              <a:buNone/>
            </a:pPr>
            <a:r>
              <a:rPr lang="es-PE" altLang="es-PE" sz="1000" b="1" dirty="0">
                <a:solidFill>
                  <a:srgbClr val="000000"/>
                </a:solidFill>
                <a:latin typeface="Arial" charset="0"/>
              </a:rPr>
              <a:t>AÑO </a:t>
            </a:r>
            <a:r>
              <a:rPr lang="es-PE" altLang="es-PE" sz="1000" b="1" dirty="0" smtClean="0">
                <a:solidFill>
                  <a:srgbClr val="000000"/>
                </a:solidFill>
                <a:latin typeface="Arial" charset="0"/>
              </a:rPr>
              <a:t>2015</a:t>
            </a:r>
            <a:endParaRPr lang="es-PE" altLang="es-PE" sz="1000" b="1" dirty="0">
              <a:solidFill>
                <a:srgbClr val="000000"/>
              </a:solidFill>
              <a:latin typeface="Arial" charset="0"/>
            </a:endParaRPr>
          </a:p>
        </p:txBody>
      </p:sp>
      <p:sp>
        <p:nvSpPr>
          <p:cNvPr id="13" name="13 Rectángulo"/>
          <p:cNvSpPr>
            <a:spLocks noChangeArrowheads="1"/>
          </p:cNvSpPr>
          <p:nvPr/>
        </p:nvSpPr>
        <p:spPr bwMode="auto">
          <a:xfrm>
            <a:off x="1819024" y="3195145"/>
            <a:ext cx="111280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D10F17"/>
              </a:buClr>
              <a:buFont typeface="Calibri" pitchFamily="34" charset="0"/>
              <a:buAutoNum type="romanUcPeriod"/>
              <a:defRPr sz="2000">
                <a:solidFill>
                  <a:schemeClr val="tx1"/>
                </a:solidFill>
                <a:latin typeface="Bembo" pitchFamily="18" charset="0"/>
              </a:defRPr>
            </a:lvl1pPr>
            <a:lvl2pPr marL="742950" indent="-285750" eaLnBrk="0" hangingPunct="0">
              <a:spcBef>
                <a:spcPct val="20000"/>
              </a:spcBef>
              <a:buClr>
                <a:srgbClr val="D10F17"/>
              </a:buClr>
              <a:buFont typeface="Calibri" pitchFamily="34" charset="0"/>
              <a:buAutoNum type="alphaLcPeriod"/>
              <a:defRPr sz="2800">
                <a:solidFill>
                  <a:schemeClr val="tx1"/>
                </a:solidFill>
                <a:latin typeface="Bembo" pitchFamily="18" charset="0"/>
              </a:defRPr>
            </a:lvl2pPr>
            <a:lvl3pPr marL="1143000" indent="-228600" eaLnBrk="0" hangingPunct="0">
              <a:spcBef>
                <a:spcPct val="20000"/>
              </a:spcBef>
              <a:buClr>
                <a:srgbClr val="D10F17"/>
              </a:buClr>
              <a:buSzPct val="90000"/>
              <a:buFont typeface="Arial" charset="0"/>
              <a:buChar char="•"/>
              <a:defRPr sz="1600">
                <a:solidFill>
                  <a:schemeClr val="tx1"/>
                </a:solidFill>
                <a:latin typeface="Bembo" pitchFamily="18" charset="0"/>
              </a:defRPr>
            </a:lvl3pPr>
            <a:lvl4pPr marL="1600200" indent="-228600" eaLnBrk="0" hangingPunct="0">
              <a:spcBef>
                <a:spcPct val="20000"/>
              </a:spcBef>
              <a:buClr>
                <a:srgbClr val="D10F17"/>
              </a:buClr>
              <a:buFont typeface="Arial" charset="0"/>
              <a:buChar char="–"/>
              <a:defRPr sz="1400">
                <a:solidFill>
                  <a:schemeClr val="tx1"/>
                </a:solidFill>
                <a:latin typeface="Bembo" pitchFamily="18" charset="0"/>
              </a:defRPr>
            </a:lvl4pPr>
            <a:lvl5pPr marL="2057400" indent="-228600" eaLnBrk="0" hangingPunct="0">
              <a:spcBef>
                <a:spcPct val="20000"/>
              </a:spcBef>
              <a:buClr>
                <a:srgbClr val="D10F17"/>
              </a:buClr>
              <a:buFont typeface="Arial" charset="0"/>
              <a:buChar char="»"/>
              <a:defRPr sz="1400">
                <a:solidFill>
                  <a:schemeClr val="tx1"/>
                </a:solidFill>
                <a:latin typeface="Bembo" pitchFamily="18" charset="0"/>
              </a:defRPr>
            </a:lvl5pPr>
            <a:lvl6pPr marL="2514600" indent="-228600" eaLnBrk="0" fontAlgn="base" hangingPunct="0">
              <a:spcBef>
                <a:spcPct val="20000"/>
              </a:spcBef>
              <a:spcAft>
                <a:spcPct val="0"/>
              </a:spcAft>
              <a:buClr>
                <a:srgbClr val="D10F17"/>
              </a:buClr>
              <a:buFont typeface="Arial" charset="0"/>
              <a:buChar char="»"/>
              <a:defRPr sz="1400">
                <a:solidFill>
                  <a:schemeClr val="tx1"/>
                </a:solidFill>
                <a:latin typeface="Bembo" pitchFamily="18" charset="0"/>
              </a:defRPr>
            </a:lvl6pPr>
            <a:lvl7pPr marL="2971800" indent="-228600" eaLnBrk="0" fontAlgn="base" hangingPunct="0">
              <a:spcBef>
                <a:spcPct val="20000"/>
              </a:spcBef>
              <a:spcAft>
                <a:spcPct val="0"/>
              </a:spcAft>
              <a:buClr>
                <a:srgbClr val="D10F17"/>
              </a:buClr>
              <a:buFont typeface="Arial" charset="0"/>
              <a:buChar char="»"/>
              <a:defRPr sz="1400">
                <a:solidFill>
                  <a:schemeClr val="tx1"/>
                </a:solidFill>
                <a:latin typeface="Bembo" pitchFamily="18" charset="0"/>
              </a:defRPr>
            </a:lvl7pPr>
            <a:lvl8pPr marL="3429000" indent="-228600" eaLnBrk="0" fontAlgn="base" hangingPunct="0">
              <a:spcBef>
                <a:spcPct val="20000"/>
              </a:spcBef>
              <a:spcAft>
                <a:spcPct val="0"/>
              </a:spcAft>
              <a:buClr>
                <a:srgbClr val="D10F17"/>
              </a:buClr>
              <a:buFont typeface="Arial" charset="0"/>
              <a:buChar char="»"/>
              <a:defRPr sz="1400">
                <a:solidFill>
                  <a:schemeClr val="tx1"/>
                </a:solidFill>
                <a:latin typeface="Bembo" pitchFamily="18" charset="0"/>
              </a:defRPr>
            </a:lvl8pPr>
            <a:lvl9pPr marL="3886200" indent="-228600" eaLnBrk="0" fontAlgn="base" hangingPunct="0">
              <a:spcBef>
                <a:spcPct val="20000"/>
              </a:spcBef>
              <a:spcAft>
                <a:spcPct val="0"/>
              </a:spcAft>
              <a:buClr>
                <a:srgbClr val="D10F17"/>
              </a:buClr>
              <a:buFont typeface="Arial" charset="0"/>
              <a:buChar char="»"/>
              <a:defRPr sz="1400">
                <a:solidFill>
                  <a:schemeClr val="tx1"/>
                </a:solidFill>
                <a:latin typeface="Bembo" pitchFamily="18" charset="0"/>
              </a:defRPr>
            </a:lvl9pPr>
          </a:lstStyle>
          <a:p>
            <a:pPr algn="ctr" eaLnBrk="1" hangingPunct="1">
              <a:spcBef>
                <a:spcPct val="0"/>
              </a:spcBef>
              <a:buClrTx/>
              <a:buFontTx/>
              <a:buNone/>
            </a:pPr>
            <a:r>
              <a:rPr lang="es-PE" altLang="es-PE" sz="1000" b="1" dirty="0">
                <a:solidFill>
                  <a:srgbClr val="000000"/>
                </a:solidFill>
                <a:latin typeface="Arial" charset="0"/>
              </a:rPr>
              <a:t>AÑO </a:t>
            </a:r>
            <a:r>
              <a:rPr lang="es-PE" altLang="es-PE" sz="1000" b="1" dirty="0" smtClean="0">
                <a:solidFill>
                  <a:srgbClr val="000000"/>
                </a:solidFill>
                <a:latin typeface="Arial" charset="0"/>
              </a:rPr>
              <a:t>2005-2015</a:t>
            </a:r>
            <a:endParaRPr lang="es-PE" altLang="es-PE" sz="1000" b="1" dirty="0">
              <a:solidFill>
                <a:srgbClr val="000000"/>
              </a:solidFill>
              <a:latin typeface="Arial" charset="0"/>
            </a:endParaRPr>
          </a:p>
        </p:txBody>
      </p:sp>
      <p:sp>
        <p:nvSpPr>
          <p:cNvPr id="14" name="1 CuadroTexto"/>
          <p:cNvSpPr txBox="1">
            <a:spLocks noChangeArrowheads="1"/>
          </p:cNvSpPr>
          <p:nvPr/>
        </p:nvSpPr>
        <p:spPr bwMode="auto">
          <a:xfrm>
            <a:off x="888423" y="6252792"/>
            <a:ext cx="4932363"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D10F17"/>
              </a:buClr>
              <a:buFont typeface="Calibri" pitchFamily="34" charset="0"/>
              <a:buAutoNum type="romanUcPeriod"/>
              <a:defRPr sz="2000">
                <a:solidFill>
                  <a:schemeClr val="tx1"/>
                </a:solidFill>
                <a:latin typeface="Bembo" pitchFamily="18" charset="0"/>
              </a:defRPr>
            </a:lvl1pPr>
            <a:lvl2pPr marL="742950" indent="-285750" eaLnBrk="0" hangingPunct="0">
              <a:spcBef>
                <a:spcPct val="20000"/>
              </a:spcBef>
              <a:buClr>
                <a:srgbClr val="D10F17"/>
              </a:buClr>
              <a:buFont typeface="Calibri" pitchFamily="34" charset="0"/>
              <a:buAutoNum type="alphaLcPeriod"/>
              <a:defRPr sz="2800">
                <a:solidFill>
                  <a:schemeClr val="tx1"/>
                </a:solidFill>
                <a:latin typeface="Bembo" pitchFamily="18" charset="0"/>
              </a:defRPr>
            </a:lvl2pPr>
            <a:lvl3pPr marL="1143000" indent="-228600" eaLnBrk="0" hangingPunct="0">
              <a:spcBef>
                <a:spcPct val="20000"/>
              </a:spcBef>
              <a:buClr>
                <a:srgbClr val="D10F17"/>
              </a:buClr>
              <a:buSzPct val="90000"/>
              <a:buFont typeface="Arial" charset="0"/>
              <a:buChar char="•"/>
              <a:defRPr sz="1600">
                <a:solidFill>
                  <a:schemeClr val="tx1"/>
                </a:solidFill>
                <a:latin typeface="Bembo" pitchFamily="18" charset="0"/>
              </a:defRPr>
            </a:lvl3pPr>
            <a:lvl4pPr marL="1600200" indent="-228600" eaLnBrk="0" hangingPunct="0">
              <a:spcBef>
                <a:spcPct val="20000"/>
              </a:spcBef>
              <a:buClr>
                <a:srgbClr val="D10F17"/>
              </a:buClr>
              <a:buFont typeface="Arial" charset="0"/>
              <a:buChar char="–"/>
              <a:defRPr sz="1400">
                <a:solidFill>
                  <a:schemeClr val="tx1"/>
                </a:solidFill>
                <a:latin typeface="Bembo" pitchFamily="18" charset="0"/>
              </a:defRPr>
            </a:lvl4pPr>
            <a:lvl5pPr marL="2057400" indent="-228600" eaLnBrk="0" hangingPunct="0">
              <a:spcBef>
                <a:spcPct val="20000"/>
              </a:spcBef>
              <a:buClr>
                <a:srgbClr val="D10F17"/>
              </a:buClr>
              <a:buFont typeface="Arial" charset="0"/>
              <a:buChar char="»"/>
              <a:defRPr sz="1400">
                <a:solidFill>
                  <a:schemeClr val="tx1"/>
                </a:solidFill>
                <a:latin typeface="Bembo" pitchFamily="18" charset="0"/>
              </a:defRPr>
            </a:lvl5pPr>
            <a:lvl6pPr marL="2514600" indent="-228600" eaLnBrk="0" fontAlgn="base" hangingPunct="0">
              <a:spcBef>
                <a:spcPct val="20000"/>
              </a:spcBef>
              <a:spcAft>
                <a:spcPct val="0"/>
              </a:spcAft>
              <a:buClr>
                <a:srgbClr val="D10F17"/>
              </a:buClr>
              <a:buFont typeface="Arial" charset="0"/>
              <a:buChar char="»"/>
              <a:defRPr sz="1400">
                <a:solidFill>
                  <a:schemeClr val="tx1"/>
                </a:solidFill>
                <a:latin typeface="Bembo" pitchFamily="18" charset="0"/>
              </a:defRPr>
            </a:lvl6pPr>
            <a:lvl7pPr marL="2971800" indent="-228600" eaLnBrk="0" fontAlgn="base" hangingPunct="0">
              <a:spcBef>
                <a:spcPct val="20000"/>
              </a:spcBef>
              <a:spcAft>
                <a:spcPct val="0"/>
              </a:spcAft>
              <a:buClr>
                <a:srgbClr val="D10F17"/>
              </a:buClr>
              <a:buFont typeface="Arial" charset="0"/>
              <a:buChar char="»"/>
              <a:defRPr sz="1400">
                <a:solidFill>
                  <a:schemeClr val="tx1"/>
                </a:solidFill>
                <a:latin typeface="Bembo" pitchFamily="18" charset="0"/>
              </a:defRPr>
            </a:lvl7pPr>
            <a:lvl8pPr marL="3429000" indent="-228600" eaLnBrk="0" fontAlgn="base" hangingPunct="0">
              <a:spcBef>
                <a:spcPct val="20000"/>
              </a:spcBef>
              <a:spcAft>
                <a:spcPct val="0"/>
              </a:spcAft>
              <a:buClr>
                <a:srgbClr val="D10F17"/>
              </a:buClr>
              <a:buFont typeface="Arial" charset="0"/>
              <a:buChar char="»"/>
              <a:defRPr sz="1400">
                <a:solidFill>
                  <a:schemeClr val="tx1"/>
                </a:solidFill>
                <a:latin typeface="Bembo" pitchFamily="18" charset="0"/>
              </a:defRPr>
            </a:lvl8pPr>
            <a:lvl9pPr marL="3886200" indent="-228600" eaLnBrk="0" fontAlgn="base" hangingPunct="0">
              <a:spcBef>
                <a:spcPct val="20000"/>
              </a:spcBef>
              <a:spcAft>
                <a:spcPct val="0"/>
              </a:spcAft>
              <a:buClr>
                <a:srgbClr val="D10F17"/>
              </a:buClr>
              <a:buFont typeface="Arial" charset="0"/>
              <a:buChar char="»"/>
              <a:defRPr sz="1400">
                <a:solidFill>
                  <a:schemeClr val="tx1"/>
                </a:solidFill>
                <a:latin typeface="Bembo" pitchFamily="18" charset="0"/>
              </a:defRPr>
            </a:lvl9pPr>
          </a:lstStyle>
          <a:p>
            <a:pPr eaLnBrk="1" hangingPunct="1">
              <a:spcBef>
                <a:spcPct val="0"/>
              </a:spcBef>
              <a:buClrTx/>
              <a:buFontTx/>
              <a:buNone/>
            </a:pPr>
            <a:r>
              <a:rPr lang="es-MX" altLang="es-PE" sz="800" dirty="0">
                <a:latin typeface="Arial" charset="0"/>
              </a:rPr>
              <a:t>Nota: La granada no ha sido incluida al no encontrarse  información disponible sobre su exportación.</a:t>
            </a:r>
          </a:p>
          <a:p>
            <a:pPr eaLnBrk="1" hangingPunct="1">
              <a:spcBef>
                <a:spcPct val="0"/>
              </a:spcBef>
              <a:buClrTx/>
              <a:buFontTx/>
              <a:buNone/>
            </a:pPr>
            <a:r>
              <a:rPr lang="es-PE" altLang="es-PE" sz="800" dirty="0">
                <a:latin typeface="Arial" charset="0"/>
              </a:rPr>
              <a:t>Fuente: </a:t>
            </a:r>
            <a:r>
              <a:rPr lang="es-PE" altLang="es-PE" sz="800" dirty="0" err="1">
                <a:latin typeface="Arial" charset="0"/>
              </a:rPr>
              <a:t>Sunat</a:t>
            </a:r>
            <a:r>
              <a:rPr lang="es-MX" altLang="es-PE" sz="800" dirty="0">
                <a:latin typeface="Arial" charset="0"/>
              </a:rPr>
              <a:t>, </a:t>
            </a:r>
            <a:r>
              <a:rPr lang="es-MX" altLang="es-PE" sz="800" dirty="0" err="1">
                <a:latin typeface="Arial" charset="0"/>
              </a:rPr>
              <a:t>Veritrade</a:t>
            </a:r>
            <a:r>
              <a:rPr lang="es-MX" altLang="es-PE" sz="800" dirty="0">
                <a:latin typeface="Arial" charset="0"/>
              </a:rPr>
              <a:t>.</a:t>
            </a:r>
            <a:endParaRPr lang="es-PE" altLang="es-PE" sz="800" dirty="0">
              <a:latin typeface="Arial" charset="0"/>
            </a:endParaRPr>
          </a:p>
          <a:p>
            <a:pPr eaLnBrk="1" hangingPunct="1">
              <a:spcBef>
                <a:spcPct val="0"/>
              </a:spcBef>
              <a:buClrTx/>
              <a:buFontTx/>
              <a:buNone/>
            </a:pPr>
            <a:r>
              <a:rPr lang="es-PE" altLang="es-PE" sz="800" dirty="0">
                <a:latin typeface="Arial" charset="0"/>
              </a:rPr>
              <a:t>Elaboración: APOYO Consultoría</a:t>
            </a:r>
          </a:p>
        </p:txBody>
      </p:sp>
    </p:spTree>
    <p:extLst>
      <p:ext uri="{BB962C8B-B14F-4D97-AF65-F5344CB8AC3E}">
        <p14:creationId xmlns:p14="http://schemas.microsoft.com/office/powerpoint/2010/main" val="26059298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4"/>
          </p:nvPr>
        </p:nvSpPr>
        <p:spPr/>
        <p:txBody>
          <a:bodyPr/>
          <a:lstStyle/>
          <a:p>
            <a:pPr algn="r"/>
            <a:fld id="{9F2D3081-FE09-43A8-92B3-618D637CABED}" type="slidenum">
              <a:rPr lang="es-PE" smtClean="0"/>
              <a:pPr algn="r"/>
              <a:t>5</a:t>
            </a:fld>
            <a:endParaRPr lang="es-PE" dirty="0"/>
          </a:p>
        </p:txBody>
      </p:sp>
      <p:sp>
        <p:nvSpPr>
          <p:cNvPr id="44" name="4 CuadroTexto"/>
          <p:cNvSpPr txBox="1">
            <a:spLocks noChangeArrowheads="1"/>
          </p:cNvSpPr>
          <p:nvPr/>
        </p:nvSpPr>
        <p:spPr bwMode="auto">
          <a:xfrm>
            <a:off x="72737" y="1663260"/>
            <a:ext cx="928777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D10F17"/>
              </a:buClr>
              <a:buFont typeface="Calibri" pitchFamily="34" charset="0"/>
              <a:buAutoNum type="romanUcPeriod"/>
              <a:defRPr sz="2000">
                <a:solidFill>
                  <a:schemeClr val="tx1"/>
                </a:solidFill>
                <a:latin typeface="Bembo" pitchFamily="18" charset="0"/>
              </a:defRPr>
            </a:lvl1pPr>
            <a:lvl2pPr marL="742950" indent="-285750" eaLnBrk="0" hangingPunct="0">
              <a:spcBef>
                <a:spcPct val="20000"/>
              </a:spcBef>
              <a:buClr>
                <a:srgbClr val="D10F17"/>
              </a:buClr>
              <a:buFont typeface="Calibri" pitchFamily="34" charset="0"/>
              <a:buAutoNum type="alphaLcPeriod"/>
              <a:defRPr sz="2800">
                <a:solidFill>
                  <a:schemeClr val="tx1"/>
                </a:solidFill>
                <a:latin typeface="Bembo" pitchFamily="18" charset="0"/>
              </a:defRPr>
            </a:lvl2pPr>
            <a:lvl3pPr marL="1143000" indent="-228600" eaLnBrk="0" hangingPunct="0">
              <a:spcBef>
                <a:spcPct val="20000"/>
              </a:spcBef>
              <a:buClr>
                <a:srgbClr val="D10F17"/>
              </a:buClr>
              <a:buSzPct val="90000"/>
              <a:buFont typeface="Arial" charset="0"/>
              <a:buChar char="•"/>
              <a:defRPr sz="1600">
                <a:solidFill>
                  <a:schemeClr val="tx1"/>
                </a:solidFill>
                <a:latin typeface="Bembo" pitchFamily="18" charset="0"/>
              </a:defRPr>
            </a:lvl3pPr>
            <a:lvl4pPr marL="1600200" indent="-228600" eaLnBrk="0" hangingPunct="0">
              <a:spcBef>
                <a:spcPct val="20000"/>
              </a:spcBef>
              <a:buClr>
                <a:srgbClr val="D10F17"/>
              </a:buClr>
              <a:buFont typeface="Arial" charset="0"/>
              <a:buChar char="–"/>
              <a:defRPr sz="1400">
                <a:solidFill>
                  <a:schemeClr val="tx1"/>
                </a:solidFill>
                <a:latin typeface="Bembo" pitchFamily="18" charset="0"/>
              </a:defRPr>
            </a:lvl4pPr>
            <a:lvl5pPr marL="2057400" indent="-228600" eaLnBrk="0" hangingPunct="0">
              <a:spcBef>
                <a:spcPct val="20000"/>
              </a:spcBef>
              <a:buClr>
                <a:srgbClr val="D10F17"/>
              </a:buClr>
              <a:buFont typeface="Arial" charset="0"/>
              <a:buChar char="»"/>
              <a:defRPr sz="1400">
                <a:solidFill>
                  <a:schemeClr val="tx1"/>
                </a:solidFill>
                <a:latin typeface="Bembo" pitchFamily="18" charset="0"/>
              </a:defRPr>
            </a:lvl5pPr>
            <a:lvl6pPr marL="2514600" indent="-228600" eaLnBrk="0" fontAlgn="base" hangingPunct="0">
              <a:spcBef>
                <a:spcPct val="20000"/>
              </a:spcBef>
              <a:spcAft>
                <a:spcPct val="0"/>
              </a:spcAft>
              <a:buClr>
                <a:srgbClr val="D10F17"/>
              </a:buClr>
              <a:buFont typeface="Arial" charset="0"/>
              <a:buChar char="»"/>
              <a:defRPr sz="1400">
                <a:solidFill>
                  <a:schemeClr val="tx1"/>
                </a:solidFill>
                <a:latin typeface="Bembo" pitchFamily="18" charset="0"/>
              </a:defRPr>
            </a:lvl6pPr>
            <a:lvl7pPr marL="2971800" indent="-228600" eaLnBrk="0" fontAlgn="base" hangingPunct="0">
              <a:spcBef>
                <a:spcPct val="20000"/>
              </a:spcBef>
              <a:spcAft>
                <a:spcPct val="0"/>
              </a:spcAft>
              <a:buClr>
                <a:srgbClr val="D10F17"/>
              </a:buClr>
              <a:buFont typeface="Arial" charset="0"/>
              <a:buChar char="»"/>
              <a:defRPr sz="1400">
                <a:solidFill>
                  <a:schemeClr val="tx1"/>
                </a:solidFill>
                <a:latin typeface="Bembo" pitchFamily="18" charset="0"/>
              </a:defRPr>
            </a:lvl7pPr>
            <a:lvl8pPr marL="3429000" indent="-228600" eaLnBrk="0" fontAlgn="base" hangingPunct="0">
              <a:spcBef>
                <a:spcPct val="20000"/>
              </a:spcBef>
              <a:spcAft>
                <a:spcPct val="0"/>
              </a:spcAft>
              <a:buClr>
                <a:srgbClr val="D10F17"/>
              </a:buClr>
              <a:buFont typeface="Arial" charset="0"/>
              <a:buChar char="»"/>
              <a:defRPr sz="1400">
                <a:solidFill>
                  <a:schemeClr val="tx1"/>
                </a:solidFill>
                <a:latin typeface="Bembo" pitchFamily="18" charset="0"/>
              </a:defRPr>
            </a:lvl8pPr>
            <a:lvl9pPr marL="3886200" indent="-228600" eaLnBrk="0" fontAlgn="base" hangingPunct="0">
              <a:spcBef>
                <a:spcPct val="20000"/>
              </a:spcBef>
              <a:spcAft>
                <a:spcPct val="0"/>
              </a:spcAft>
              <a:buClr>
                <a:srgbClr val="D10F17"/>
              </a:buClr>
              <a:buFont typeface="Arial" charset="0"/>
              <a:buChar char="»"/>
              <a:defRPr sz="1400">
                <a:solidFill>
                  <a:schemeClr val="tx1"/>
                </a:solidFill>
                <a:latin typeface="Bembo" pitchFamily="18" charset="0"/>
              </a:defRPr>
            </a:lvl9pPr>
          </a:lstStyle>
          <a:p>
            <a:pPr algn="just" eaLnBrk="1" hangingPunct="1">
              <a:spcBef>
                <a:spcPct val="0"/>
              </a:spcBef>
              <a:buClrTx/>
              <a:buFontTx/>
              <a:buNone/>
            </a:pPr>
            <a:r>
              <a:rPr lang="es-MX" sz="1600" b="1" dirty="0" smtClean="0">
                <a:latin typeface="Arial" charset="0"/>
              </a:rPr>
              <a:t>Los distritos con presencia de agricultura moderna tiene un IDH más alto, con respecto a un grupo de control. </a:t>
            </a:r>
            <a:r>
              <a:rPr lang="es-MX" sz="1600" dirty="0" smtClean="0">
                <a:latin typeface="Arial" pitchFamily="34" charset="0"/>
                <a:cs typeface="Arial" pitchFamily="34" charset="0"/>
              </a:rPr>
              <a:t>La literatura da cuenta de una alta correlación entre el IDH y el PBI per cápita. </a:t>
            </a:r>
            <a:endParaRPr lang="es-MX" sz="1600" dirty="0">
              <a:latin typeface="Arial" pitchFamily="34" charset="0"/>
              <a:cs typeface="Arial" pitchFamily="34" charset="0"/>
            </a:endParaRPr>
          </a:p>
        </p:txBody>
      </p:sp>
      <p:pic>
        <p:nvPicPr>
          <p:cNvPr id="4" name="3 Imagen"/>
          <p:cNvPicPr>
            <a:picLocks noChangeAspect="1"/>
          </p:cNvPicPr>
          <p:nvPr/>
        </p:nvPicPr>
        <p:blipFill rotWithShape="1">
          <a:blip r:embed="rId2">
            <a:extLst>
              <a:ext uri="{28A0092B-C50C-407E-A947-70E740481C1C}">
                <a14:useLocalDpi xmlns:a14="http://schemas.microsoft.com/office/drawing/2010/main" val="0"/>
              </a:ext>
            </a:extLst>
          </a:blip>
          <a:srcRect r="54718"/>
          <a:stretch/>
        </p:blipFill>
        <p:spPr>
          <a:xfrm>
            <a:off x="549693" y="2848193"/>
            <a:ext cx="3172280" cy="4003228"/>
          </a:xfrm>
          <a:prstGeom prst="rect">
            <a:avLst/>
          </a:prstGeom>
        </p:spPr>
      </p:pic>
      <p:graphicFrame>
        <p:nvGraphicFramePr>
          <p:cNvPr id="6" name="5 Tabla"/>
          <p:cNvGraphicFramePr>
            <a:graphicFrameLocks noGrp="1"/>
          </p:cNvGraphicFramePr>
          <p:nvPr>
            <p:extLst>
              <p:ext uri="{D42A27DB-BD31-4B8C-83A1-F6EECF244321}">
                <p14:modId xmlns:p14="http://schemas.microsoft.com/office/powerpoint/2010/main" val="2121271176"/>
              </p:ext>
            </p:extLst>
          </p:nvPr>
        </p:nvGraphicFramePr>
        <p:xfrm>
          <a:off x="4301834" y="2839061"/>
          <a:ext cx="4992913" cy="963930"/>
        </p:xfrm>
        <a:graphic>
          <a:graphicData uri="http://schemas.openxmlformats.org/drawingml/2006/table">
            <a:tbl>
              <a:tblPr firstRow="1" firstCol="1" bandRow="1">
                <a:tableStyleId>{5C22544A-7EE6-4342-B048-85BDC9FD1C3A}</a:tableStyleId>
              </a:tblPr>
              <a:tblGrid>
                <a:gridCol w="2039588">
                  <a:extLst>
                    <a:ext uri="{9D8B030D-6E8A-4147-A177-3AD203B41FA5}">
                      <a16:colId xmlns:a16="http://schemas.microsoft.com/office/drawing/2014/main" val="20000"/>
                    </a:ext>
                  </a:extLst>
                </a:gridCol>
                <a:gridCol w="1060586">
                  <a:extLst>
                    <a:ext uri="{9D8B030D-6E8A-4147-A177-3AD203B41FA5}">
                      <a16:colId xmlns:a16="http://schemas.microsoft.com/office/drawing/2014/main" val="20001"/>
                    </a:ext>
                  </a:extLst>
                </a:gridCol>
                <a:gridCol w="897419">
                  <a:extLst>
                    <a:ext uri="{9D8B030D-6E8A-4147-A177-3AD203B41FA5}">
                      <a16:colId xmlns:a16="http://schemas.microsoft.com/office/drawing/2014/main" val="20002"/>
                    </a:ext>
                  </a:extLst>
                </a:gridCol>
                <a:gridCol w="509897">
                  <a:extLst>
                    <a:ext uri="{9D8B030D-6E8A-4147-A177-3AD203B41FA5}">
                      <a16:colId xmlns:a16="http://schemas.microsoft.com/office/drawing/2014/main" val="20003"/>
                    </a:ext>
                  </a:extLst>
                </a:gridCol>
                <a:gridCol w="485423">
                  <a:extLst>
                    <a:ext uri="{9D8B030D-6E8A-4147-A177-3AD203B41FA5}">
                      <a16:colId xmlns:a16="http://schemas.microsoft.com/office/drawing/2014/main" val="20004"/>
                    </a:ext>
                  </a:extLst>
                </a:gridCol>
              </a:tblGrid>
              <a:tr h="409575">
                <a:tc>
                  <a:txBody>
                    <a:bodyPr/>
                    <a:lstStyle/>
                    <a:p>
                      <a:pPr algn="ctr">
                        <a:lnSpc>
                          <a:spcPct val="115000"/>
                        </a:lnSpc>
                        <a:spcAft>
                          <a:spcPts val="0"/>
                        </a:spcAft>
                      </a:pPr>
                      <a:r>
                        <a:rPr lang="es-PE" sz="1100" dirty="0">
                          <a:effectLst/>
                        </a:rPr>
                        <a:t> </a:t>
                      </a:r>
                      <a:r>
                        <a:rPr lang="es-PE" sz="1100" dirty="0" smtClean="0">
                          <a:effectLst/>
                        </a:rPr>
                        <a:t>Indicador</a:t>
                      </a:r>
                      <a:endParaRPr lang="es-PE" sz="110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PE" sz="1100" dirty="0" smtClean="0">
                          <a:effectLst/>
                        </a:rPr>
                        <a:t>Presencia</a:t>
                      </a:r>
                      <a:r>
                        <a:rPr lang="es-PE" sz="1100" baseline="0" dirty="0" smtClean="0">
                          <a:effectLst/>
                        </a:rPr>
                        <a:t> de agricultura moderna</a:t>
                      </a:r>
                      <a:endParaRPr lang="es-PE" sz="110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PE" sz="1100" dirty="0">
                          <a:effectLst/>
                        </a:rPr>
                        <a:t>Control</a:t>
                      </a:r>
                      <a:endParaRPr lang="es-PE" sz="1100" dirty="0">
                        <a:effectLst/>
                        <a:latin typeface="Calibri"/>
                        <a:ea typeface="Calibri"/>
                        <a:cs typeface="Times New Roman"/>
                      </a:endParaRPr>
                    </a:p>
                  </a:txBody>
                  <a:tcPr marL="44450" marR="44450" marT="0" marB="0" anchor="ctr"/>
                </a:tc>
                <a:tc gridSpan="2">
                  <a:txBody>
                    <a:bodyPr/>
                    <a:lstStyle/>
                    <a:p>
                      <a:pPr algn="ctr">
                        <a:lnSpc>
                          <a:spcPct val="115000"/>
                        </a:lnSpc>
                        <a:spcAft>
                          <a:spcPts val="0"/>
                        </a:spcAft>
                      </a:pPr>
                      <a:r>
                        <a:rPr lang="es-PE" sz="1100" dirty="0">
                          <a:effectLst/>
                        </a:rPr>
                        <a:t>Diferencia</a:t>
                      </a:r>
                      <a:endParaRPr lang="es-PE" sz="1100" dirty="0">
                        <a:effectLst/>
                        <a:latin typeface="Calibri"/>
                        <a:ea typeface="Calibri"/>
                        <a:cs typeface="Times New Roman"/>
                      </a:endParaRPr>
                    </a:p>
                  </a:txBody>
                  <a:tcPr marL="44450" marR="44450" marT="0" marB="0" anchor="ctr"/>
                </a:tc>
                <a:tc hMerge="1">
                  <a:txBody>
                    <a:bodyPr/>
                    <a:lstStyle/>
                    <a:p>
                      <a:endParaRPr lang="es-PE"/>
                    </a:p>
                  </a:txBody>
                  <a:tcPr/>
                </a:tc>
                <a:extLst>
                  <a:ext uri="{0D108BD9-81ED-4DB2-BD59-A6C34878D82A}">
                    <a16:rowId xmlns:a16="http://schemas.microsoft.com/office/drawing/2014/main" val="10000"/>
                  </a:ext>
                </a:extLst>
              </a:tr>
              <a:tr h="190500">
                <a:tc>
                  <a:txBody>
                    <a:bodyPr/>
                    <a:lstStyle/>
                    <a:p>
                      <a:pPr>
                        <a:lnSpc>
                          <a:spcPct val="115000"/>
                        </a:lnSpc>
                        <a:spcAft>
                          <a:spcPts val="0"/>
                        </a:spcAft>
                      </a:pPr>
                      <a:r>
                        <a:rPr lang="es-PE" sz="1100" dirty="0" smtClean="0">
                          <a:effectLst/>
                          <a:latin typeface="+mn-lt"/>
                          <a:ea typeface="+mn-ea"/>
                          <a:cs typeface="+mn-cs"/>
                        </a:rPr>
                        <a:t>Índice</a:t>
                      </a:r>
                      <a:r>
                        <a:rPr lang="es-PE" sz="1100" baseline="0" dirty="0" smtClean="0">
                          <a:effectLst/>
                          <a:latin typeface="+mn-lt"/>
                          <a:ea typeface="+mn-ea"/>
                          <a:cs typeface="+mn-cs"/>
                        </a:rPr>
                        <a:t> de Desarrollo Humano (2012)</a:t>
                      </a:r>
                      <a:endParaRPr lang="es-PE" sz="1100" dirty="0">
                        <a:effectLst/>
                        <a:latin typeface="Calibri"/>
                        <a:ea typeface="Calibri"/>
                        <a:cs typeface="Times New Roman"/>
                      </a:endParaRPr>
                    </a:p>
                  </a:txBody>
                  <a:tcPr marL="44450" marR="44450" marT="0" marB="0" anchor="b"/>
                </a:tc>
                <a:tc>
                  <a:txBody>
                    <a:bodyPr/>
                    <a:lstStyle/>
                    <a:p>
                      <a:pPr algn="ctr">
                        <a:lnSpc>
                          <a:spcPct val="115000"/>
                        </a:lnSpc>
                        <a:spcAft>
                          <a:spcPts val="0"/>
                        </a:spcAft>
                      </a:pPr>
                      <a:r>
                        <a:rPr lang="es-PE" sz="1100" dirty="0">
                          <a:effectLst/>
                          <a:latin typeface="+mj-lt"/>
                        </a:rPr>
                        <a:t> </a:t>
                      </a:r>
                      <a:r>
                        <a:rPr lang="es-PE" sz="1100" dirty="0" smtClean="0">
                          <a:effectLst/>
                          <a:latin typeface="+mj-lt"/>
                        </a:rPr>
                        <a:t>0.526</a:t>
                      </a:r>
                      <a:endParaRPr lang="es-PE" sz="1100" dirty="0">
                        <a:effectLst/>
                        <a:latin typeface="+mj-lt"/>
                        <a:ea typeface="Calibri"/>
                        <a:cs typeface="Times New Roman"/>
                      </a:endParaRPr>
                    </a:p>
                  </a:txBody>
                  <a:tcPr marL="44450" marR="44450" marT="0" marB="0" anchor="ctr"/>
                </a:tc>
                <a:tc>
                  <a:txBody>
                    <a:bodyPr/>
                    <a:lstStyle/>
                    <a:p>
                      <a:pPr algn="ctr">
                        <a:lnSpc>
                          <a:spcPct val="115000"/>
                        </a:lnSpc>
                        <a:spcAft>
                          <a:spcPts val="0"/>
                        </a:spcAft>
                      </a:pPr>
                      <a:r>
                        <a:rPr lang="es-PE" sz="1100" dirty="0">
                          <a:effectLst/>
                          <a:latin typeface="+mj-lt"/>
                        </a:rPr>
                        <a:t> </a:t>
                      </a:r>
                      <a:r>
                        <a:rPr lang="es-PE" sz="1100" dirty="0" smtClean="0">
                          <a:effectLst/>
                          <a:latin typeface="+mj-lt"/>
                        </a:rPr>
                        <a:t>0.492</a:t>
                      </a:r>
                      <a:endParaRPr lang="es-PE" sz="1100" dirty="0">
                        <a:effectLst/>
                        <a:latin typeface="+mj-lt"/>
                        <a:ea typeface="Calibri"/>
                        <a:cs typeface="Times New Roman"/>
                      </a:endParaRPr>
                    </a:p>
                  </a:txBody>
                  <a:tcPr marL="44450" marR="44450" marT="0" marB="0" anchor="ctr"/>
                </a:tc>
                <a:tc>
                  <a:txBody>
                    <a:bodyPr/>
                    <a:lstStyle/>
                    <a:p>
                      <a:pPr algn="ctr">
                        <a:lnSpc>
                          <a:spcPct val="115000"/>
                        </a:lnSpc>
                        <a:spcAft>
                          <a:spcPts val="0"/>
                        </a:spcAft>
                      </a:pPr>
                      <a:r>
                        <a:rPr lang="es-PE" sz="1100" dirty="0">
                          <a:effectLst/>
                          <a:latin typeface="+mj-lt"/>
                        </a:rPr>
                        <a:t> </a:t>
                      </a:r>
                      <a:r>
                        <a:rPr lang="es-PE" sz="1100" dirty="0" smtClean="0">
                          <a:effectLst/>
                          <a:latin typeface="+mj-lt"/>
                        </a:rPr>
                        <a:t>0.034</a:t>
                      </a:r>
                      <a:endParaRPr lang="es-PE" sz="1100" dirty="0">
                        <a:effectLst/>
                        <a:latin typeface="+mj-lt"/>
                        <a:ea typeface="Calibri"/>
                        <a:cs typeface="Times New Roman"/>
                      </a:endParaRPr>
                    </a:p>
                  </a:txBody>
                  <a:tcPr marL="44450" marR="44450" marT="0" marB="0" anchor="ctr"/>
                </a:tc>
                <a:tc>
                  <a:txBody>
                    <a:bodyPr/>
                    <a:lstStyle/>
                    <a:p>
                      <a:pPr algn="ctr">
                        <a:lnSpc>
                          <a:spcPct val="115000"/>
                        </a:lnSpc>
                        <a:spcAft>
                          <a:spcPts val="0"/>
                        </a:spcAft>
                      </a:pPr>
                      <a:r>
                        <a:rPr lang="es-PE" sz="1100" dirty="0">
                          <a:effectLst/>
                          <a:latin typeface="+mj-lt"/>
                        </a:rPr>
                        <a:t> </a:t>
                      </a:r>
                      <a:r>
                        <a:rPr lang="es-PE" sz="1100" dirty="0" smtClean="0">
                          <a:effectLst/>
                          <a:latin typeface="+mj-lt"/>
                        </a:rPr>
                        <a:t>***</a:t>
                      </a:r>
                      <a:endParaRPr lang="es-PE" sz="1100" dirty="0">
                        <a:effectLst/>
                        <a:latin typeface="+mj-lt"/>
                        <a:ea typeface="Calibri"/>
                        <a:cs typeface="Times New Roman"/>
                      </a:endParaRPr>
                    </a:p>
                  </a:txBody>
                  <a:tcPr marL="44450" marR="44450" marT="0" marB="0" anchor="ctr"/>
                </a:tc>
                <a:extLst>
                  <a:ext uri="{0D108BD9-81ED-4DB2-BD59-A6C34878D82A}">
                    <a16:rowId xmlns:a16="http://schemas.microsoft.com/office/drawing/2014/main" val="10001"/>
                  </a:ext>
                </a:extLst>
              </a:tr>
            </a:tbl>
          </a:graphicData>
        </a:graphic>
      </p:graphicFrame>
      <p:sp>
        <p:nvSpPr>
          <p:cNvPr id="5" name="4 Rectángulo"/>
          <p:cNvSpPr/>
          <p:nvPr/>
        </p:nvSpPr>
        <p:spPr>
          <a:xfrm>
            <a:off x="4315989" y="3917125"/>
            <a:ext cx="4953000" cy="1200329"/>
          </a:xfrm>
          <a:prstGeom prst="rect">
            <a:avLst/>
          </a:prstGeom>
        </p:spPr>
        <p:txBody>
          <a:bodyPr>
            <a:spAutoFit/>
          </a:bodyPr>
          <a:lstStyle/>
          <a:p>
            <a:pPr algn="just"/>
            <a:r>
              <a:rPr lang="es-PE" sz="800" dirty="0"/>
              <a:t>1/ La </a:t>
            </a:r>
            <a:r>
              <a:rPr lang="es-PE" sz="800" dirty="0" smtClean="0"/>
              <a:t>presencia de agricultura moderna es </a:t>
            </a:r>
            <a:r>
              <a:rPr lang="es-PE" sz="800" dirty="0"/>
              <a:t>una </a:t>
            </a:r>
            <a:r>
              <a:rPr lang="es-PE" sz="800" dirty="0" smtClean="0"/>
              <a:t>variable dicotómica </a:t>
            </a:r>
            <a:r>
              <a:rPr lang="es-PE" sz="800" dirty="0"/>
              <a:t>que indica 1 si en el distrito se desarrolla </a:t>
            </a:r>
            <a:r>
              <a:rPr lang="es-PE" sz="800" dirty="0" smtClean="0"/>
              <a:t>la agricultura moderna. Se ha tomado como </a:t>
            </a:r>
            <a:r>
              <a:rPr lang="es-PE" sz="800" i="1" dirty="0" smtClean="0"/>
              <a:t>proxy</a:t>
            </a:r>
            <a:r>
              <a:rPr lang="es-PE" sz="800" dirty="0" smtClean="0"/>
              <a:t> los distritos que están próximos al litoral peruano.</a:t>
            </a:r>
          </a:p>
          <a:p>
            <a:pPr algn="just"/>
            <a:r>
              <a:rPr lang="es-MX" sz="800" dirty="0" smtClean="0"/>
              <a:t>Las variables que fueron tomadas en consideración para el </a:t>
            </a:r>
            <a:r>
              <a:rPr lang="es-MX" sz="800" dirty="0" err="1" smtClean="0"/>
              <a:t>matching</a:t>
            </a:r>
            <a:r>
              <a:rPr lang="es-MX" sz="800" dirty="0" smtClean="0"/>
              <a:t> de distritos fueron: densidad poblacional, altitud, porcentaje de población con agua y saneamiento, porcentaje de población con electricidad, porcentaje de la población con acceso a servicios higiénicos, distancia de la capital de provincia, tasa de ruralidad, tasa de analfabetismo, y </a:t>
            </a:r>
            <a:r>
              <a:rPr lang="es-MX" sz="800" dirty="0" err="1" smtClean="0"/>
              <a:t>varaibles</a:t>
            </a:r>
            <a:r>
              <a:rPr lang="es-MX" sz="800" dirty="0" smtClean="0"/>
              <a:t> </a:t>
            </a:r>
            <a:r>
              <a:rPr lang="es-MX" sz="800" dirty="0" err="1" smtClean="0"/>
              <a:t>dummy</a:t>
            </a:r>
            <a:r>
              <a:rPr lang="es-MX" sz="800" dirty="0" smtClean="0"/>
              <a:t> por la presencia de algunos sectores clave en algunos distritos (minería, pesca).</a:t>
            </a:r>
            <a:endParaRPr lang="es-PE" sz="800" dirty="0"/>
          </a:p>
          <a:p>
            <a:pPr algn="just"/>
            <a:r>
              <a:rPr lang="es-PE" sz="800" dirty="0"/>
              <a:t>Nota.- * </a:t>
            </a:r>
            <a:r>
              <a:rPr lang="es-PE" sz="800" dirty="0" err="1"/>
              <a:t>sig</a:t>
            </a:r>
            <a:r>
              <a:rPr lang="es-PE" sz="800" dirty="0"/>
              <a:t> al 10%; ** </a:t>
            </a:r>
            <a:r>
              <a:rPr lang="es-PE" sz="800" dirty="0" err="1"/>
              <a:t>sig</a:t>
            </a:r>
            <a:r>
              <a:rPr lang="es-PE" sz="800" dirty="0"/>
              <a:t> al 5%; *** </a:t>
            </a:r>
            <a:r>
              <a:rPr lang="es-PE" sz="800" dirty="0" err="1"/>
              <a:t>sig</a:t>
            </a:r>
            <a:r>
              <a:rPr lang="es-PE" sz="800" dirty="0"/>
              <a:t> al 1</a:t>
            </a:r>
            <a:r>
              <a:rPr lang="es-PE" sz="800" dirty="0" smtClean="0"/>
              <a:t>%.</a:t>
            </a:r>
            <a:endParaRPr lang="es-PE" sz="800" dirty="0"/>
          </a:p>
        </p:txBody>
      </p:sp>
      <p:sp>
        <p:nvSpPr>
          <p:cNvPr id="7" name="6 Rectángulo"/>
          <p:cNvSpPr/>
          <p:nvPr/>
        </p:nvSpPr>
        <p:spPr>
          <a:xfrm>
            <a:off x="72737" y="2983275"/>
            <a:ext cx="862446" cy="508076"/>
          </a:xfrm>
          <a:prstGeom prst="rect">
            <a:avLst/>
          </a:prstGeom>
          <a:solidFill>
            <a:srgbClr val="C00000"/>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just">
              <a:spcAft>
                <a:spcPts val="1200"/>
              </a:spcAft>
              <a:buClr>
                <a:srgbClr val="C00000"/>
              </a:buClr>
            </a:pPr>
            <a:r>
              <a:rPr lang="es-PE" sz="800" b="1" dirty="0" smtClean="0">
                <a:solidFill>
                  <a:schemeClr val="bg1"/>
                </a:solidFill>
                <a:latin typeface="Arial" panose="020B0604020202020204" pitchFamily="34" charset="0"/>
                <a:cs typeface="Arial" panose="020B0604020202020204" pitchFamily="34" charset="0"/>
              </a:rPr>
              <a:t>Presencia de agricultura moderna</a:t>
            </a:r>
          </a:p>
        </p:txBody>
      </p:sp>
      <p:sp>
        <p:nvSpPr>
          <p:cNvPr id="9" name="8 Rectángulo"/>
          <p:cNvSpPr/>
          <p:nvPr/>
        </p:nvSpPr>
        <p:spPr>
          <a:xfrm>
            <a:off x="1409700" y="4081247"/>
            <a:ext cx="1052945" cy="684387"/>
          </a:xfrm>
          <a:prstGeom prst="rect">
            <a:avLst/>
          </a:prstGeom>
          <a:solidFill>
            <a:schemeClr val="bg1">
              <a:lumMod val="6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just">
              <a:spcAft>
                <a:spcPts val="0"/>
              </a:spcAft>
              <a:buClr>
                <a:srgbClr val="C00000"/>
              </a:buClr>
            </a:pPr>
            <a:r>
              <a:rPr lang="es-PE" sz="800" b="1" dirty="0" smtClean="0">
                <a:solidFill>
                  <a:schemeClr val="bg1"/>
                </a:solidFill>
                <a:latin typeface="Arial" panose="020B0604020202020204" pitchFamily="34" charset="0"/>
                <a:cs typeface="Arial" panose="020B0604020202020204" pitchFamily="34" charset="0"/>
              </a:rPr>
              <a:t>Grupo de control: </a:t>
            </a:r>
          </a:p>
          <a:p>
            <a:pPr algn="just">
              <a:spcAft>
                <a:spcPts val="0"/>
              </a:spcAft>
              <a:buClr>
                <a:srgbClr val="C00000"/>
              </a:buClr>
            </a:pPr>
            <a:r>
              <a:rPr lang="es-PE" sz="800" b="1" dirty="0" smtClean="0">
                <a:solidFill>
                  <a:schemeClr val="bg1"/>
                </a:solidFill>
                <a:latin typeface="Arial" panose="020B0604020202020204" pitchFamily="34" charset="0"/>
                <a:cs typeface="Arial" panose="020B0604020202020204" pitchFamily="34" charset="0"/>
              </a:rPr>
              <a:t>Distritos de la costa similares en características observables </a:t>
            </a:r>
          </a:p>
        </p:txBody>
      </p:sp>
      <p:sp>
        <p:nvSpPr>
          <p:cNvPr id="8" name="7 Rectángulo"/>
          <p:cNvSpPr/>
          <p:nvPr/>
        </p:nvSpPr>
        <p:spPr>
          <a:xfrm>
            <a:off x="3940630" y="5222960"/>
            <a:ext cx="5878284" cy="1569845"/>
          </a:xfrm>
          <a:prstGeom prst="rect">
            <a:avLst/>
          </a:prstGeom>
          <a:solidFill>
            <a:schemeClr val="tx2">
              <a:lumMod val="20000"/>
              <a:lumOff val="80000"/>
            </a:schemeClr>
          </a:solid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spcAft>
                <a:spcPts val="1200"/>
              </a:spcAft>
              <a:buClr>
                <a:srgbClr val="C00000"/>
              </a:buClr>
            </a:pPr>
            <a:r>
              <a:rPr lang="es-MX" sz="1400" dirty="0" smtClean="0">
                <a:solidFill>
                  <a:schemeClr val="tx1"/>
                </a:solidFill>
                <a:latin typeface="Arial" panose="020B0604020202020204" pitchFamily="34" charset="0"/>
                <a:cs typeface="Arial" panose="020B0604020202020204" pitchFamily="34" charset="0"/>
              </a:rPr>
              <a:t>El avance producto de la agricultura moderna es equivalente al aumento en </a:t>
            </a:r>
            <a:r>
              <a:rPr lang="es-MX" sz="1400" b="1" dirty="0" smtClean="0">
                <a:solidFill>
                  <a:srgbClr val="C00000"/>
                </a:solidFill>
                <a:latin typeface="Arial" panose="020B0604020202020204" pitchFamily="34" charset="0"/>
                <a:cs typeface="Arial" panose="020B0604020202020204" pitchFamily="34" charset="0"/>
              </a:rPr>
              <a:t>71 posiciones</a:t>
            </a:r>
            <a:r>
              <a:rPr lang="es-MX" sz="1400" dirty="0" smtClean="0">
                <a:solidFill>
                  <a:schemeClr val="tx1"/>
                </a:solidFill>
                <a:latin typeface="Arial" panose="020B0604020202020204" pitchFamily="34" charset="0"/>
                <a:cs typeface="Arial" panose="020B0604020202020204" pitchFamily="34" charset="0"/>
              </a:rPr>
              <a:t> en el </a:t>
            </a:r>
            <a:r>
              <a:rPr lang="es-MX" sz="1400" i="1" dirty="0" smtClean="0">
                <a:solidFill>
                  <a:schemeClr val="tx1"/>
                </a:solidFill>
                <a:latin typeface="Arial" panose="020B0604020202020204" pitchFamily="34" charset="0"/>
                <a:cs typeface="Arial" panose="020B0604020202020204" pitchFamily="34" charset="0"/>
              </a:rPr>
              <a:t>ranking </a:t>
            </a:r>
            <a:r>
              <a:rPr lang="es-MX" sz="1400" dirty="0" smtClean="0">
                <a:solidFill>
                  <a:schemeClr val="tx1"/>
                </a:solidFill>
                <a:latin typeface="Arial" panose="020B0604020202020204" pitchFamily="34" charset="0"/>
                <a:cs typeface="Arial" panose="020B0604020202020204" pitchFamily="34" charset="0"/>
              </a:rPr>
              <a:t>de distritos según el IDH a nivel nacional. Es decir, un distrito con </a:t>
            </a:r>
            <a:r>
              <a:rPr lang="es-MX" sz="1400" dirty="0" err="1" smtClean="0">
                <a:solidFill>
                  <a:schemeClr val="tx1"/>
                </a:solidFill>
                <a:latin typeface="Arial" panose="020B0604020202020204" pitchFamily="34" charset="0"/>
                <a:cs typeface="Arial" panose="020B0604020202020204" pitchFamily="34" charset="0"/>
              </a:rPr>
              <a:t>agroexportación</a:t>
            </a:r>
            <a:r>
              <a:rPr lang="es-MX" sz="1400" dirty="0" smtClean="0">
                <a:solidFill>
                  <a:schemeClr val="tx1"/>
                </a:solidFill>
                <a:latin typeface="Arial" panose="020B0604020202020204" pitchFamily="34" charset="0"/>
                <a:cs typeface="Arial" panose="020B0604020202020204" pitchFamily="34" charset="0"/>
              </a:rPr>
              <a:t> subió 71 puestos en comparación con distritos sin </a:t>
            </a:r>
            <a:r>
              <a:rPr lang="es-MX" sz="1400" dirty="0" err="1" smtClean="0">
                <a:solidFill>
                  <a:schemeClr val="tx1"/>
                </a:solidFill>
                <a:latin typeface="Arial" panose="020B0604020202020204" pitchFamily="34" charset="0"/>
                <a:cs typeface="Arial" panose="020B0604020202020204" pitchFamily="34" charset="0"/>
              </a:rPr>
              <a:t>agroexportación</a:t>
            </a:r>
            <a:r>
              <a:rPr lang="es-MX" sz="1400" dirty="0" smtClean="0">
                <a:solidFill>
                  <a:schemeClr val="tx1"/>
                </a:solidFill>
                <a:latin typeface="Arial" panose="020B0604020202020204" pitchFamily="34" charset="0"/>
                <a:cs typeface="Arial" panose="020B0604020202020204" pitchFamily="34" charset="0"/>
              </a:rPr>
              <a:t>.</a:t>
            </a:r>
            <a:endParaRPr lang="es-MX" sz="1400" dirty="0">
              <a:solidFill>
                <a:schemeClr val="tx1"/>
              </a:solidFill>
              <a:latin typeface="Arial" panose="020B0604020202020204" pitchFamily="34" charset="0"/>
              <a:cs typeface="Arial" panose="020B0604020202020204" pitchFamily="34" charset="0"/>
            </a:endParaRPr>
          </a:p>
          <a:p>
            <a:pPr algn="ctr">
              <a:spcAft>
                <a:spcPts val="1200"/>
              </a:spcAft>
              <a:buClr>
                <a:srgbClr val="C00000"/>
              </a:buClr>
            </a:pPr>
            <a:r>
              <a:rPr lang="es-MX" sz="1400" dirty="0" err="1" smtClean="0">
                <a:solidFill>
                  <a:schemeClr val="tx1"/>
                </a:solidFill>
                <a:latin typeface="Arial" panose="020B0604020202020204" pitchFamily="34" charset="0"/>
                <a:cs typeface="Arial" panose="020B0604020202020204" pitchFamily="34" charset="0"/>
              </a:rPr>
              <a:t>Tambíén</a:t>
            </a:r>
            <a:r>
              <a:rPr lang="es-MX" sz="1400" dirty="0" smtClean="0">
                <a:solidFill>
                  <a:schemeClr val="tx1"/>
                </a:solidFill>
                <a:latin typeface="Arial" panose="020B0604020202020204" pitchFamily="34" charset="0"/>
                <a:cs typeface="Arial" panose="020B0604020202020204" pitchFamily="34" charset="0"/>
              </a:rPr>
              <a:t> es equivalente a un aumento en 52 posiciones en el </a:t>
            </a:r>
            <a:r>
              <a:rPr lang="es-MX" sz="1400" i="1" dirty="0" smtClean="0">
                <a:solidFill>
                  <a:schemeClr val="tx1"/>
                </a:solidFill>
                <a:latin typeface="Arial" panose="020B0604020202020204" pitchFamily="34" charset="0"/>
                <a:cs typeface="Arial" panose="020B0604020202020204" pitchFamily="34" charset="0"/>
              </a:rPr>
              <a:t>ranking</a:t>
            </a:r>
            <a:r>
              <a:rPr lang="es-MX" sz="1400" dirty="0" smtClean="0">
                <a:solidFill>
                  <a:schemeClr val="tx1"/>
                </a:solidFill>
                <a:latin typeface="Arial" panose="020B0604020202020204" pitchFamily="34" charset="0"/>
                <a:cs typeface="Arial" panose="020B0604020202020204" pitchFamily="34" charset="0"/>
              </a:rPr>
              <a:t> de distritos según el IDH a nivel de la costa (de 743 distritos).</a:t>
            </a:r>
          </a:p>
        </p:txBody>
      </p:sp>
      <p:sp>
        <p:nvSpPr>
          <p:cNvPr id="12" name="1 Marcador de texto"/>
          <p:cNvSpPr>
            <a:spLocks noGrp="1"/>
          </p:cNvSpPr>
          <p:nvPr>
            <p:ph type="body" sz="quarter" idx="10"/>
          </p:nvPr>
        </p:nvSpPr>
        <p:spPr>
          <a:xfrm>
            <a:off x="211138" y="254000"/>
            <a:ext cx="9694862" cy="1147763"/>
          </a:xfrm>
          <a:solidFill>
            <a:schemeClr val="bg1"/>
          </a:solidFill>
        </p:spPr>
        <p:txBody>
          <a:bodyPr/>
          <a:lstStyle/>
          <a:p>
            <a:pPr marL="0" indent="0">
              <a:buNone/>
            </a:pPr>
            <a:r>
              <a:rPr lang="es-MX" sz="3000" dirty="0" smtClean="0">
                <a:solidFill>
                  <a:schemeClr val="bg2"/>
                </a:solidFill>
              </a:rPr>
              <a:t>CONTRIBUCIÓN DE LA AGRICULTURA MODERNA EN EL DESARROLLO ECONÓMICO</a:t>
            </a:r>
            <a:endParaRPr lang="es-PE" sz="3000" dirty="0">
              <a:solidFill>
                <a:schemeClr val="bg2"/>
              </a:solidFill>
            </a:endParaRPr>
          </a:p>
        </p:txBody>
      </p:sp>
    </p:spTree>
    <p:extLst>
      <p:ext uri="{BB962C8B-B14F-4D97-AF65-F5344CB8AC3E}">
        <p14:creationId xmlns:p14="http://schemas.microsoft.com/office/powerpoint/2010/main" val="7116736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sz="quarter" idx="10"/>
          </p:nvPr>
        </p:nvSpPr>
        <p:spPr>
          <a:xfrm>
            <a:off x="358175" y="605637"/>
            <a:ext cx="8643181" cy="736275"/>
          </a:xfrm>
          <a:solidFill>
            <a:schemeClr val="bg1"/>
          </a:solidFill>
        </p:spPr>
        <p:txBody>
          <a:bodyPr/>
          <a:lstStyle/>
          <a:p>
            <a:pPr marL="0" indent="0">
              <a:buNone/>
            </a:pPr>
            <a:r>
              <a:rPr lang="es-MX" sz="3200" dirty="0" smtClean="0">
                <a:solidFill>
                  <a:schemeClr val="bg2"/>
                </a:solidFill>
              </a:rPr>
              <a:t>PRODUCTOS POTENCIALES</a:t>
            </a:r>
            <a:endParaRPr lang="es-PE" sz="3200" dirty="0">
              <a:solidFill>
                <a:schemeClr val="bg2"/>
              </a:solidFill>
            </a:endParaRPr>
          </a:p>
        </p:txBody>
      </p:sp>
      <p:sp>
        <p:nvSpPr>
          <p:cNvPr id="3" name="2 Marcador de número de diapositiva"/>
          <p:cNvSpPr>
            <a:spLocks noGrp="1"/>
          </p:cNvSpPr>
          <p:nvPr>
            <p:ph type="sldNum" sz="quarter" idx="4"/>
          </p:nvPr>
        </p:nvSpPr>
        <p:spPr/>
        <p:txBody>
          <a:bodyPr/>
          <a:lstStyle/>
          <a:p>
            <a:pPr algn="r"/>
            <a:fld id="{9F2D3081-FE09-43A8-92B3-618D637CABED}" type="slidenum">
              <a:rPr lang="es-PE" smtClean="0"/>
              <a:pPr algn="r"/>
              <a:t>6</a:t>
            </a:fld>
            <a:endParaRPr lang="es-PE"/>
          </a:p>
        </p:txBody>
      </p:sp>
      <p:sp>
        <p:nvSpPr>
          <p:cNvPr id="5" name="Content Placeholder 2"/>
          <p:cNvSpPr txBox="1">
            <a:spLocks/>
          </p:cNvSpPr>
          <p:nvPr/>
        </p:nvSpPr>
        <p:spPr>
          <a:xfrm>
            <a:off x="475013" y="1787494"/>
            <a:ext cx="9060873" cy="3312368"/>
          </a:xfrm>
          <a:prstGeom prst="rect">
            <a:avLst/>
          </a:prstGeom>
        </p:spPr>
        <p:txBody>
          <a:bodyPr vert="horz" lIns="0" tIns="0" rIns="0" bIns="0" rtlCol="0">
            <a:noAutofit/>
          </a:bodyPr>
          <a:lstStyle>
            <a:lvl1pPr marL="0" indent="0" algn="ctr" defTabSz="914296"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148" indent="0" algn="ctr" defTabSz="914296"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296" indent="0" algn="ctr" defTabSz="914296" rtl="0" eaLnBrk="1" latinLnBrk="0" hangingPunct="1">
              <a:spcBef>
                <a:spcPct val="20000"/>
              </a:spcBef>
              <a:buFont typeface="Arial" pitchFamily="34" charset="0"/>
              <a:buNone/>
              <a:defRPr sz="2300" kern="1200">
                <a:solidFill>
                  <a:schemeClr val="tx1">
                    <a:tint val="75000"/>
                  </a:schemeClr>
                </a:solidFill>
                <a:latin typeface="+mn-lt"/>
                <a:ea typeface="+mn-ea"/>
                <a:cs typeface="+mn-cs"/>
              </a:defRPr>
            </a:lvl3pPr>
            <a:lvl4pPr marL="1371445"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592"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5740"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888"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036"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184" indent="0" algn="ctr" defTabSz="914296"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24000" indent="-269875" algn="just">
              <a:buClr>
                <a:srgbClr val="CC0000"/>
              </a:buClr>
              <a:buFont typeface="Wingdings" pitchFamily="2" charset="2"/>
              <a:buChar char="§"/>
            </a:pPr>
            <a:r>
              <a:rPr lang="es-PE" sz="2400" dirty="0" smtClean="0">
                <a:solidFill>
                  <a:schemeClr val="tx1"/>
                </a:solidFill>
                <a:latin typeface="Arial" panose="020B0604020202020204" pitchFamily="34" charset="0"/>
                <a:cs typeface="Arial" panose="020B0604020202020204" pitchFamily="34" charset="0"/>
              </a:rPr>
              <a:t>Tropicales tradicionales: piña, maracuyá, carambola, café especiales, cacao.</a:t>
            </a:r>
          </a:p>
          <a:p>
            <a:pPr marL="324000" indent="-269875" algn="just">
              <a:buClr>
                <a:srgbClr val="CC0000"/>
              </a:buClr>
              <a:buFont typeface="Wingdings" pitchFamily="2" charset="2"/>
              <a:buChar char="§"/>
            </a:pPr>
            <a:r>
              <a:rPr lang="es-PE" sz="2400" dirty="0" smtClean="0">
                <a:solidFill>
                  <a:schemeClr val="tx1"/>
                </a:solidFill>
                <a:latin typeface="Arial" panose="020B0604020202020204" pitchFamily="34" charset="0"/>
                <a:cs typeface="Arial" panose="020B0604020202020204" pitchFamily="34" charset="0"/>
              </a:rPr>
              <a:t>Cultivos nativos con mercado: quinua,  </a:t>
            </a:r>
            <a:r>
              <a:rPr lang="es-PE" sz="2400" dirty="0" err="1" smtClean="0">
                <a:solidFill>
                  <a:schemeClr val="tx1"/>
                </a:solidFill>
                <a:latin typeface="Arial" panose="020B0604020202020204" pitchFamily="34" charset="0"/>
                <a:cs typeface="Arial" panose="020B0604020202020204" pitchFamily="34" charset="0"/>
              </a:rPr>
              <a:t>kiwicha</a:t>
            </a:r>
            <a:r>
              <a:rPr lang="es-PE" sz="2400" dirty="0" smtClean="0">
                <a:solidFill>
                  <a:schemeClr val="tx1"/>
                </a:solidFill>
                <a:latin typeface="Arial" panose="020B0604020202020204" pitchFamily="34" charset="0"/>
                <a:cs typeface="Arial" panose="020B0604020202020204" pitchFamily="34" charset="0"/>
              </a:rPr>
              <a:t>, ciruela, guayaba. </a:t>
            </a:r>
          </a:p>
          <a:p>
            <a:pPr marL="324000" indent="-269875" algn="just">
              <a:buClr>
                <a:srgbClr val="CC0000"/>
              </a:buClr>
              <a:buFont typeface="Wingdings" pitchFamily="2" charset="2"/>
              <a:buChar char="§"/>
            </a:pPr>
            <a:r>
              <a:rPr lang="es-PE" sz="2400" dirty="0" smtClean="0">
                <a:solidFill>
                  <a:schemeClr val="tx1"/>
                </a:solidFill>
                <a:latin typeface="Arial" panose="020B0604020202020204" pitchFamily="34" charset="0"/>
                <a:cs typeface="Arial" panose="020B0604020202020204" pitchFamily="34" charset="0"/>
              </a:rPr>
              <a:t>Cultivos nativos por desarrollar los mercados: </a:t>
            </a:r>
            <a:r>
              <a:rPr lang="es-PE" sz="2400" dirty="0" err="1" smtClean="0">
                <a:solidFill>
                  <a:schemeClr val="tx1"/>
                </a:solidFill>
                <a:latin typeface="Arial" panose="020B0604020202020204" pitchFamily="34" charset="0"/>
                <a:cs typeface="Arial" panose="020B0604020202020204" pitchFamily="34" charset="0"/>
              </a:rPr>
              <a:t>kañiwa</a:t>
            </a:r>
            <a:r>
              <a:rPr lang="es-PE" sz="2400" dirty="0" smtClean="0">
                <a:solidFill>
                  <a:schemeClr val="tx1"/>
                </a:solidFill>
                <a:latin typeface="Arial" panose="020B0604020202020204" pitchFamily="34" charset="0"/>
                <a:cs typeface="Arial" panose="020B0604020202020204" pitchFamily="34" charset="0"/>
              </a:rPr>
              <a:t>,</a:t>
            </a:r>
            <a:r>
              <a:rPr lang="es-PE" sz="2400" dirty="0">
                <a:solidFill>
                  <a:schemeClr val="tx1"/>
                </a:solidFill>
                <a:latin typeface="Arial" panose="020B0604020202020204" pitchFamily="34" charset="0"/>
                <a:cs typeface="Arial" panose="020B0604020202020204" pitchFamily="34" charset="0"/>
              </a:rPr>
              <a:t> lúcuma, chirimoya, </a:t>
            </a:r>
            <a:r>
              <a:rPr lang="es-PE" sz="2400" dirty="0" smtClean="0">
                <a:solidFill>
                  <a:schemeClr val="tx1"/>
                </a:solidFill>
                <a:latin typeface="Arial" panose="020B0604020202020204" pitchFamily="34" charset="0"/>
                <a:cs typeface="Arial" panose="020B0604020202020204" pitchFamily="34" charset="0"/>
              </a:rPr>
              <a:t>granadilla, tuna, </a:t>
            </a:r>
            <a:r>
              <a:rPr lang="es-PE" sz="2400" dirty="0" err="1" smtClean="0">
                <a:solidFill>
                  <a:schemeClr val="tx1"/>
                </a:solidFill>
                <a:latin typeface="Arial" panose="020B0604020202020204" pitchFamily="34" charset="0"/>
                <a:cs typeface="Arial" panose="020B0604020202020204" pitchFamily="34" charset="0"/>
              </a:rPr>
              <a:t>camu-camu</a:t>
            </a:r>
            <a:r>
              <a:rPr lang="es-PE" sz="2400" dirty="0" smtClean="0">
                <a:solidFill>
                  <a:schemeClr val="tx1"/>
                </a:solidFill>
                <a:latin typeface="Arial" panose="020B0604020202020204" pitchFamily="34" charset="0"/>
                <a:cs typeface="Arial" panose="020B0604020202020204" pitchFamily="34" charset="0"/>
              </a:rPr>
              <a:t>.</a:t>
            </a:r>
          </a:p>
          <a:p>
            <a:pPr marL="324000" indent="-269875" algn="just">
              <a:buClr>
                <a:srgbClr val="CC0000"/>
              </a:buClr>
              <a:buFont typeface="Wingdings" pitchFamily="2" charset="2"/>
              <a:buChar char="§"/>
            </a:pPr>
            <a:r>
              <a:rPr lang="es-PE" sz="2400" dirty="0" err="1" smtClean="0">
                <a:solidFill>
                  <a:schemeClr val="tx1"/>
                </a:solidFill>
                <a:latin typeface="Arial" panose="020B0604020202020204" pitchFamily="34" charset="0"/>
                <a:cs typeface="Arial" panose="020B0604020202020204" pitchFamily="34" charset="0"/>
              </a:rPr>
              <a:t>Curcubitáceas</a:t>
            </a:r>
            <a:r>
              <a:rPr lang="es-PE" sz="2400" dirty="0" smtClean="0">
                <a:solidFill>
                  <a:schemeClr val="tx1"/>
                </a:solidFill>
                <a:latin typeface="Arial" panose="020B0604020202020204" pitchFamily="34" charset="0"/>
                <a:cs typeface="Arial" panose="020B0604020202020204" pitchFamily="34" charset="0"/>
              </a:rPr>
              <a:t> (melón).</a:t>
            </a:r>
          </a:p>
          <a:p>
            <a:pPr marL="324000" indent="-269875" algn="just">
              <a:buClr>
                <a:srgbClr val="CC0000"/>
              </a:buClr>
              <a:buFont typeface="Wingdings" pitchFamily="2" charset="2"/>
              <a:buChar char="§"/>
            </a:pPr>
            <a:r>
              <a:rPr lang="es-PE" sz="2400" dirty="0" smtClean="0">
                <a:solidFill>
                  <a:schemeClr val="tx1"/>
                </a:solidFill>
                <a:latin typeface="Arial" panose="020B0604020202020204" pitchFamily="34" charset="0"/>
                <a:cs typeface="Arial" panose="020B0604020202020204" pitchFamily="34" charset="0"/>
              </a:rPr>
              <a:t>Agroindustriales /extensivos: caña de azúcar, palma aceitera, algodón, forrajes.</a:t>
            </a:r>
          </a:p>
          <a:p>
            <a:pPr marL="324000" indent="-269875" algn="just">
              <a:buClr>
                <a:srgbClr val="CC0000"/>
              </a:buClr>
              <a:buFont typeface="Wingdings" pitchFamily="2" charset="2"/>
              <a:buChar char="§"/>
            </a:pPr>
            <a:r>
              <a:rPr lang="es-PE" sz="2400" dirty="0" smtClean="0">
                <a:solidFill>
                  <a:schemeClr val="tx1"/>
                </a:solidFill>
                <a:latin typeface="Arial" panose="020B0604020202020204" pitchFamily="34" charset="0"/>
                <a:cs typeface="Arial" panose="020B0604020202020204" pitchFamily="34" charset="0"/>
              </a:rPr>
              <a:t>Pecuario: avícola, lácteos.</a:t>
            </a:r>
          </a:p>
        </p:txBody>
      </p:sp>
    </p:spTree>
    <p:extLst>
      <p:ext uri="{BB962C8B-B14F-4D97-AF65-F5344CB8AC3E}">
        <p14:creationId xmlns:p14="http://schemas.microsoft.com/office/powerpoint/2010/main" val="32433516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08344" y="1956389"/>
            <a:ext cx="4643666" cy="42530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 name="Text Placeholder 1"/>
          <p:cNvSpPr>
            <a:spLocks noGrp="1"/>
          </p:cNvSpPr>
          <p:nvPr>
            <p:ph type="body" sz="quarter" idx="10"/>
          </p:nvPr>
        </p:nvSpPr>
        <p:spPr>
          <a:xfrm>
            <a:off x="298799" y="1965600"/>
            <a:ext cx="9510219" cy="2297642"/>
          </a:xfrm>
        </p:spPr>
        <p:txBody>
          <a:bodyPr/>
          <a:lstStyle/>
          <a:p>
            <a:r>
              <a:rPr lang="es-MX" dirty="0" smtClean="0">
                <a:solidFill>
                  <a:schemeClr val="bg1"/>
                </a:solidFill>
              </a:rPr>
              <a:t>Recursos Forestales</a:t>
            </a:r>
            <a:endParaRPr lang="es-PE" dirty="0">
              <a:solidFill>
                <a:schemeClr val="bg1"/>
              </a:solidFill>
            </a:endParaRPr>
          </a:p>
          <a:p>
            <a:r>
              <a:rPr lang="es-PE" sz="1400" dirty="0">
                <a:latin typeface="Arial" panose="020B0604020202020204" pitchFamily="34" charset="0"/>
              </a:rPr>
              <a:t>El Perú tiene un gran potencial forestal. El área forestal es de 106 millones de hectáreas, equivalente al 82.4% del territorio nacional. Sin embargo, el desempeño del sector ubica al Perú en el puesto 77 de 129 países en el Índice Global de Competitividad Forestal del 2014 (APOYO Consultoría, 2015).</a:t>
            </a:r>
          </a:p>
          <a:p>
            <a:endParaRPr lang="es-PE" dirty="0"/>
          </a:p>
        </p:txBody>
      </p:sp>
      <p:sp>
        <p:nvSpPr>
          <p:cNvPr id="3" name="Slide Number Placeholder 2"/>
          <p:cNvSpPr>
            <a:spLocks noGrp="1"/>
          </p:cNvSpPr>
          <p:nvPr>
            <p:ph type="sldNum" sz="quarter" idx="4"/>
          </p:nvPr>
        </p:nvSpPr>
        <p:spPr/>
        <p:txBody>
          <a:bodyPr/>
          <a:lstStyle/>
          <a:p>
            <a:pPr algn="r"/>
            <a:fld id="{9F2D3081-FE09-43A8-92B3-618D637CABED}" type="slidenum">
              <a:rPr lang="es-PE" smtClean="0"/>
              <a:pPr algn="r"/>
              <a:t>7</a:t>
            </a:fld>
            <a:endParaRPr lang="es-PE" dirty="0"/>
          </a:p>
        </p:txBody>
      </p:sp>
      <p:sp>
        <p:nvSpPr>
          <p:cNvPr id="5" name="1 Marcador de texto"/>
          <p:cNvSpPr txBox="1">
            <a:spLocks/>
          </p:cNvSpPr>
          <p:nvPr/>
        </p:nvSpPr>
        <p:spPr>
          <a:xfrm>
            <a:off x="381926" y="653139"/>
            <a:ext cx="8643181" cy="783771"/>
          </a:xfrm>
          <a:prstGeom prst="rect">
            <a:avLst/>
          </a:prstGeom>
          <a:solidFill>
            <a:schemeClr val="bg1"/>
          </a:solidFill>
        </p:spPr>
        <p:txBody>
          <a:bodyPr/>
          <a:lstStyle>
            <a:lvl1pPr marL="0" indent="0" algn="l" defTabSz="914400" rtl="0" eaLnBrk="1" latinLnBrk="0" hangingPunct="1">
              <a:spcBef>
                <a:spcPts val="2400"/>
              </a:spcBef>
              <a:buFontTx/>
              <a:buNone/>
              <a:defRPr lang="en-US" sz="2000" b="1" kern="1200" baseline="0">
                <a:solidFill>
                  <a:schemeClr val="tx1"/>
                </a:solidFill>
                <a:latin typeface="+mn-lt"/>
                <a:ea typeface="+mn-ea"/>
                <a:cs typeface="Arial" pitchFamily="34" charset="0"/>
              </a:defRPr>
            </a:lvl1pPr>
            <a:lvl2pPr marL="457200" indent="0" algn="l" defTabSz="914400" rtl="0" eaLnBrk="1" latinLnBrk="0" hangingPunct="1">
              <a:spcBef>
                <a:spcPct val="20000"/>
              </a:spcBef>
              <a:buFontTx/>
              <a:buNone/>
              <a:defRPr lang="en-US" sz="2800" kern="1200">
                <a:solidFill>
                  <a:schemeClr val="tx1"/>
                </a:solidFill>
                <a:latin typeface="+mn-lt"/>
                <a:ea typeface="+mn-ea"/>
                <a:cs typeface="+mn-cs"/>
              </a:defRPr>
            </a:lvl2pPr>
            <a:lvl3pPr marL="914400" indent="0" algn="l" defTabSz="914400" rtl="0" eaLnBrk="1" latinLnBrk="0" hangingPunct="1">
              <a:spcBef>
                <a:spcPct val="20000"/>
              </a:spcBef>
              <a:buFontTx/>
              <a:buNone/>
              <a:defRPr lang="en-US" sz="2400" kern="1200">
                <a:solidFill>
                  <a:schemeClr val="tx1"/>
                </a:solidFill>
                <a:latin typeface="+mn-lt"/>
                <a:ea typeface="+mn-ea"/>
                <a:cs typeface="+mn-cs"/>
              </a:defRPr>
            </a:lvl3pPr>
            <a:lvl4pPr marL="1371600" indent="0" algn="l" defTabSz="914400" rtl="0" eaLnBrk="1" latinLnBrk="0" hangingPunct="1">
              <a:spcBef>
                <a:spcPct val="20000"/>
              </a:spcBef>
              <a:buFontTx/>
              <a:buNone/>
              <a:defRPr lang="en-US" sz="2000" kern="1200">
                <a:solidFill>
                  <a:schemeClr val="tx1"/>
                </a:solidFill>
                <a:latin typeface="+mn-lt"/>
                <a:ea typeface="+mn-ea"/>
                <a:cs typeface="+mn-cs"/>
              </a:defRPr>
            </a:lvl4pPr>
            <a:lvl5pPr marL="1828800" indent="0" algn="l" defTabSz="914400" rtl="0" eaLnBrk="1" latinLnBrk="0" hangingPunct="1">
              <a:spcBef>
                <a:spcPct val="20000"/>
              </a:spcBef>
              <a:buFontTx/>
              <a:buNone/>
              <a:defRPr lang="es-PE"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r>
              <a:rPr lang="es-MX" sz="3200" dirty="0" smtClean="0">
                <a:solidFill>
                  <a:schemeClr val="bg2"/>
                </a:solidFill>
              </a:rPr>
              <a:t>PRODUCTOS FORESTALES</a:t>
            </a:r>
            <a:endParaRPr lang="es-PE" sz="3200" dirty="0">
              <a:solidFill>
                <a:schemeClr val="bg2"/>
              </a:solidFill>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2010" y="3849111"/>
            <a:ext cx="4515793" cy="24185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6 Rectángulo"/>
          <p:cNvSpPr/>
          <p:nvPr/>
        </p:nvSpPr>
        <p:spPr>
          <a:xfrm>
            <a:off x="381926" y="3471647"/>
            <a:ext cx="4186385" cy="2677656"/>
          </a:xfrm>
          <a:prstGeom prst="rect">
            <a:avLst/>
          </a:prstGeom>
        </p:spPr>
        <p:txBody>
          <a:bodyPr wrap="square">
            <a:spAutoFit/>
          </a:bodyPr>
          <a:lstStyle/>
          <a:p>
            <a:pPr algn="just">
              <a:buClr>
                <a:srgbClr val="C00000"/>
              </a:buClr>
            </a:pPr>
            <a:r>
              <a:rPr lang="es-MX" sz="1400" b="1" dirty="0">
                <a:solidFill>
                  <a:srgbClr val="C00000"/>
                </a:solidFill>
              </a:rPr>
              <a:t>Los retos</a:t>
            </a:r>
            <a:endParaRPr lang="es-PE" sz="1400" b="1" dirty="0">
              <a:solidFill>
                <a:srgbClr val="C00000"/>
              </a:solidFill>
            </a:endParaRPr>
          </a:p>
          <a:p>
            <a:pPr algn="just">
              <a:buClr>
                <a:srgbClr val="C00000"/>
              </a:buClr>
            </a:pPr>
            <a:endParaRPr lang="es-MX" sz="1400" b="1" dirty="0" smtClean="0"/>
          </a:p>
          <a:p>
            <a:pPr marL="342900" indent="-342900" algn="just">
              <a:buClr>
                <a:srgbClr val="C00000"/>
              </a:buClr>
              <a:buFont typeface="+mj-lt"/>
              <a:buAutoNum type="arabicPeriod"/>
            </a:pPr>
            <a:r>
              <a:rPr lang="es-MX" sz="1400" dirty="0" smtClean="0"/>
              <a:t>Falta de promoción de inversiones forestales debido a la incertidumbre con respecto a los derechos de propiedad.</a:t>
            </a:r>
          </a:p>
          <a:p>
            <a:pPr marL="342900" indent="-342900" algn="just">
              <a:buClr>
                <a:srgbClr val="C00000"/>
              </a:buClr>
              <a:buFont typeface="+mj-lt"/>
              <a:buAutoNum type="arabicPeriod"/>
            </a:pPr>
            <a:r>
              <a:rPr lang="es-MX" sz="1400" dirty="0" smtClean="0"/>
              <a:t>Falta de supervisión y control en las áreas de concesiones madereras, que fomentan la tala ilegal y el comercio ilegal de madera.</a:t>
            </a:r>
          </a:p>
          <a:p>
            <a:pPr marL="342900" indent="-342900" algn="just">
              <a:buClr>
                <a:srgbClr val="C00000"/>
              </a:buClr>
              <a:buFont typeface="+mj-lt"/>
              <a:buAutoNum type="arabicPeriod"/>
            </a:pPr>
            <a:r>
              <a:rPr lang="es-MX" sz="1400" dirty="0"/>
              <a:t>Aprovechamiento del suelo con actividades de baja productividad. Por ejemplo: deforestación de bosque primario para realizar actividades de agricultura o ganadería en suelos no aptos</a:t>
            </a:r>
            <a:r>
              <a:rPr lang="es-MX" sz="1400" dirty="0" smtClean="0"/>
              <a:t>. </a:t>
            </a:r>
            <a:endParaRPr lang="es-MX" sz="1400" dirty="0"/>
          </a:p>
        </p:txBody>
      </p:sp>
      <p:sp>
        <p:nvSpPr>
          <p:cNvPr id="8" name="7 CuadroTexto"/>
          <p:cNvSpPr txBox="1"/>
          <p:nvPr/>
        </p:nvSpPr>
        <p:spPr>
          <a:xfrm>
            <a:off x="4904951" y="3370657"/>
            <a:ext cx="4918667" cy="462526"/>
          </a:xfrm>
          <a:prstGeom prst="rect">
            <a:avLst/>
          </a:prstGeom>
          <a:noFill/>
        </p:spPr>
        <p:txBody>
          <a:bodyPr wrap="square" lIns="72000" tIns="36000" rIns="72000" bIns="36000" rtlCol="0">
            <a:noAutofit/>
          </a:bodyPr>
          <a:lstStyle/>
          <a:p>
            <a:pPr algn="ctr">
              <a:buClr>
                <a:srgbClr val="C00000"/>
              </a:buClr>
            </a:pPr>
            <a:r>
              <a:rPr lang="es-MX" sz="1100" b="1" dirty="0" smtClean="0"/>
              <a:t>El Perú es el único país de Latinoamérica que no ha desarrollado plantaciones forestales, eficientes y competitivas</a:t>
            </a:r>
            <a:endParaRPr lang="es-PE" sz="1100" b="1" dirty="0" smtClean="0"/>
          </a:p>
        </p:txBody>
      </p:sp>
      <p:sp>
        <p:nvSpPr>
          <p:cNvPr id="9" name="8 CuadroTexto"/>
          <p:cNvSpPr txBox="1"/>
          <p:nvPr/>
        </p:nvSpPr>
        <p:spPr>
          <a:xfrm>
            <a:off x="4904951" y="6337497"/>
            <a:ext cx="3965944" cy="386914"/>
          </a:xfrm>
          <a:prstGeom prst="rect">
            <a:avLst/>
          </a:prstGeom>
          <a:noFill/>
        </p:spPr>
        <p:txBody>
          <a:bodyPr wrap="square" lIns="72000" tIns="36000" rIns="72000" bIns="36000" rtlCol="0">
            <a:noAutofit/>
          </a:bodyPr>
          <a:lstStyle/>
          <a:p>
            <a:pPr>
              <a:buClr>
                <a:srgbClr val="C00000"/>
              </a:buClr>
            </a:pPr>
            <a:r>
              <a:rPr lang="es-MX" sz="800" dirty="0" smtClean="0"/>
              <a:t>Fuente: Ministerio de Agricultura y Finanzas, </a:t>
            </a:r>
            <a:r>
              <a:rPr lang="es-MX" sz="800" dirty="0" err="1" smtClean="0"/>
              <a:t>Serfor</a:t>
            </a:r>
            <a:r>
              <a:rPr lang="es-MX" sz="800" dirty="0" smtClean="0"/>
              <a:t> (2014).</a:t>
            </a:r>
            <a:endParaRPr lang="es-PE" sz="800" dirty="0" err="1" smtClean="0"/>
          </a:p>
        </p:txBody>
      </p:sp>
    </p:spTree>
    <p:extLst>
      <p:ext uri="{BB962C8B-B14F-4D97-AF65-F5344CB8AC3E}">
        <p14:creationId xmlns:p14="http://schemas.microsoft.com/office/powerpoint/2010/main" val="20353037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sz="quarter" idx="10"/>
          </p:nvPr>
        </p:nvSpPr>
        <p:spPr>
          <a:xfrm>
            <a:off x="381926" y="653139"/>
            <a:ext cx="8643181" cy="783771"/>
          </a:xfrm>
          <a:solidFill>
            <a:schemeClr val="bg1"/>
          </a:solidFill>
        </p:spPr>
        <p:txBody>
          <a:bodyPr/>
          <a:lstStyle/>
          <a:p>
            <a:pPr marL="0" indent="0">
              <a:buNone/>
            </a:pPr>
            <a:r>
              <a:rPr lang="es-MX" sz="3200" dirty="0" smtClean="0">
                <a:solidFill>
                  <a:schemeClr val="bg2"/>
                </a:solidFill>
              </a:rPr>
              <a:t>DIAGNÓSTICO DEL CRECIMIENTO (1)</a:t>
            </a:r>
            <a:endParaRPr lang="es-PE" sz="3200" dirty="0">
              <a:solidFill>
                <a:schemeClr val="bg2"/>
              </a:solidFill>
            </a:endParaRPr>
          </a:p>
        </p:txBody>
      </p:sp>
      <p:sp>
        <p:nvSpPr>
          <p:cNvPr id="3" name="2 Marcador de número de diapositiva"/>
          <p:cNvSpPr>
            <a:spLocks noGrp="1"/>
          </p:cNvSpPr>
          <p:nvPr>
            <p:ph type="sldNum" sz="quarter" idx="4"/>
          </p:nvPr>
        </p:nvSpPr>
        <p:spPr/>
        <p:txBody>
          <a:bodyPr/>
          <a:lstStyle/>
          <a:p>
            <a:pPr algn="r"/>
            <a:fld id="{9F2D3081-FE09-43A8-92B3-618D637CABED}" type="slidenum">
              <a:rPr lang="es-PE" smtClean="0"/>
              <a:pPr algn="r"/>
              <a:t>8</a:t>
            </a:fld>
            <a:endParaRPr lang="es-PE"/>
          </a:p>
        </p:txBody>
      </p:sp>
      <p:graphicFrame>
        <p:nvGraphicFramePr>
          <p:cNvPr id="4" name="3 Tabla"/>
          <p:cNvGraphicFramePr>
            <a:graphicFrameLocks noGrp="1"/>
          </p:cNvGraphicFramePr>
          <p:nvPr>
            <p:extLst>
              <p:ext uri="{D42A27DB-BD31-4B8C-83A1-F6EECF244321}">
                <p14:modId xmlns:p14="http://schemas.microsoft.com/office/powerpoint/2010/main" val="3118463578"/>
              </p:ext>
            </p:extLst>
          </p:nvPr>
        </p:nvGraphicFramePr>
        <p:xfrm>
          <a:off x="641267" y="1667053"/>
          <a:ext cx="8848768" cy="4577080"/>
        </p:xfrm>
        <a:graphic>
          <a:graphicData uri="http://schemas.openxmlformats.org/drawingml/2006/table">
            <a:tbl>
              <a:tblPr firstRow="1" bandRow="1">
                <a:tableStyleId>{073A0DAA-6AF3-43AB-8588-CEC1D06C72B9}</a:tableStyleId>
              </a:tblPr>
              <a:tblGrid>
                <a:gridCol w="4424384">
                  <a:extLst>
                    <a:ext uri="{9D8B030D-6E8A-4147-A177-3AD203B41FA5}">
                      <a16:colId xmlns:a16="http://schemas.microsoft.com/office/drawing/2014/main" val="20000"/>
                    </a:ext>
                  </a:extLst>
                </a:gridCol>
                <a:gridCol w="4424384">
                  <a:extLst>
                    <a:ext uri="{9D8B030D-6E8A-4147-A177-3AD203B41FA5}">
                      <a16:colId xmlns:a16="http://schemas.microsoft.com/office/drawing/2014/main" val="20001"/>
                    </a:ext>
                  </a:extLst>
                </a:gridCol>
              </a:tblGrid>
              <a:tr h="370840">
                <a:tc>
                  <a:txBody>
                    <a:bodyPr/>
                    <a:lstStyle/>
                    <a:p>
                      <a:endParaRPr lang="es-PE" dirty="0"/>
                    </a:p>
                  </a:txBody>
                  <a:tcPr>
                    <a:solidFill>
                      <a:schemeClr val="bg2"/>
                    </a:solidFill>
                  </a:tcPr>
                </a:tc>
                <a:tc>
                  <a:txBody>
                    <a:bodyPr/>
                    <a:lstStyle/>
                    <a:p>
                      <a:pPr algn="ctr"/>
                      <a:r>
                        <a:rPr lang="es-MX" dirty="0" smtClean="0"/>
                        <a:t>Relevancia</a:t>
                      </a:r>
                      <a:endParaRPr lang="es-PE" dirty="0"/>
                    </a:p>
                  </a:txBody>
                  <a:tcPr>
                    <a:solidFill>
                      <a:schemeClr val="bg2"/>
                    </a:solidFill>
                  </a:tcPr>
                </a:tc>
                <a:extLst>
                  <a:ext uri="{0D108BD9-81ED-4DB2-BD59-A6C34878D82A}">
                    <a16:rowId xmlns:a16="http://schemas.microsoft.com/office/drawing/2014/main" val="10000"/>
                  </a:ext>
                </a:extLst>
              </a:tr>
              <a:tr h="370840">
                <a:tc>
                  <a:txBody>
                    <a:bodyPr/>
                    <a:lstStyle/>
                    <a:p>
                      <a:r>
                        <a:rPr lang="es-MX" sz="1200" dirty="0" smtClean="0"/>
                        <a:t>Tasa</a:t>
                      </a:r>
                      <a:r>
                        <a:rPr lang="es-MX" sz="1200" baseline="0" dirty="0" smtClean="0"/>
                        <a:t> de Cambio Real</a:t>
                      </a:r>
                      <a:endParaRPr lang="es-P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t>La TCR podría </a:t>
                      </a:r>
                      <a:r>
                        <a:rPr lang="es-ES" sz="1200" dirty="0" smtClean="0">
                          <a:effectLst/>
                        </a:rPr>
                        <a:t>constituirse en una restricción a la competitividad del sector agrario</a:t>
                      </a:r>
                      <a:endParaRPr lang="es-PE" sz="1200" dirty="0" smtClean="0">
                        <a:effectLst/>
                        <a:latin typeface="Calibri"/>
                        <a:ea typeface="Calibri"/>
                        <a:cs typeface="Times New Roman"/>
                      </a:endParaRPr>
                    </a:p>
                    <a:p>
                      <a:endParaRPr lang="es-PE" sz="1200" dirty="0"/>
                    </a:p>
                  </a:txBody>
                  <a:tcPr/>
                </a:tc>
                <a:extLst>
                  <a:ext uri="{0D108BD9-81ED-4DB2-BD59-A6C34878D82A}">
                    <a16:rowId xmlns:a16="http://schemas.microsoft.com/office/drawing/2014/main" val="10001"/>
                  </a:ext>
                </a:extLst>
              </a:tr>
              <a:tr h="370840">
                <a:tc>
                  <a:txBody>
                    <a:bodyPr/>
                    <a:lstStyle/>
                    <a:p>
                      <a:r>
                        <a:rPr lang="es-MX" sz="1200" dirty="0" smtClean="0"/>
                        <a:t>Capacidades Empresariales</a:t>
                      </a:r>
                      <a:endParaRPr lang="es-P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t>Serias </a:t>
                      </a:r>
                      <a:r>
                        <a:rPr lang="es-ES" sz="1200" dirty="0" smtClean="0">
                          <a:effectLst/>
                        </a:rPr>
                        <a:t>limitaciones en sus capacidades en términos de (i) adopción tecnológica por sus bajos niveles de educación; (ii)  baja formalización de sus parcelas, empresas, y su personal; (iii) bajos niveles de </a:t>
                      </a:r>
                      <a:r>
                        <a:rPr lang="es-ES" sz="1200" dirty="0" err="1" smtClean="0">
                          <a:effectLst/>
                        </a:rPr>
                        <a:t>asociatividad</a:t>
                      </a:r>
                      <a:r>
                        <a:rPr lang="es-ES" sz="1200" dirty="0" smtClean="0">
                          <a:effectLst/>
                        </a:rPr>
                        <a:t>; y (iv) baja integración con el mercado de productos.</a:t>
                      </a:r>
                      <a:endParaRPr lang="es-PE" sz="1200" dirty="0" smtClean="0">
                        <a:effectLst/>
                        <a:latin typeface="Calibri"/>
                        <a:ea typeface="Times New Roman"/>
                        <a:cs typeface="Times New Roman"/>
                      </a:endParaRPr>
                    </a:p>
                    <a:p>
                      <a:endParaRPr lang="es-PE" sz="1200" dirty="0"/>
                    </a:p>
                  </a:txBody>
                  <a:tcPr/>
                </a:tc>
                <a:extLst>
                  <a:ext uri="{0D108BD9-81ED-4DB2-BD59-A6C34878D82A}">
                    <a16:rowId xmlns:a16="http://schemas.microsoft.com/office/drawing/2014/main" val="10002"/>
                  </a:ext>
                </a:extLst>
              </a:tr>
              <a:tr h="370840">
                <a:tc>
                  <a:txBody>
                    <a:bodyPr/>
                    <a:lstStyle/>
                    <a:p>
                      <a:r>
                        <a:rPr lang="es-PE" sz="1200" dirty="0" smtClean="0"/>
                        <a:t>Productividad/Tecnología</a:t>
                      </a:r>
                      <a:endParaRPr lang="es-P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dirty="0" smtClean="0">
                          <a:effectLst/>
                        </a:rPr>
                        <a:t>La agricultura no está operando en la frontera de la función de producción. La escasa capacidad de generación y adopción de tecnología, la baja inversión pública, las instituciones débiles,  y el entorno regulatorio han actuado como restricciones para promover el cambio tecnológico. </a:t>
                      </a:r>
                      <a:endParaRPr lang="es-PE" sz="1200" dirty="0" smtClean="0">
                        <a:effectLst/>
                        <a:latin typeface="Calibri"/>
                        <a:ea typeface="Calibri"/>
                        <a:cs typeface="Times New Roman"/>
                      </a:endParaRPr>
                    </a:p>
                    <a:p>
                      <a:endParaRPr lang="es-PE" sz="1200" dirty="0"/>
                    </a:p>
                  </a:txBody>
                  <a:tcPr/>
                </a:tc>
                <a:extLst>
                  <a:ext uri="{0D108BD9-81ED-4DB2-BD59-A6C34878D82A}">
                    <a16:rowId xmlns:a16="http://schemas.microsoft.com/office/drawing/2014/main" val="10003"/>
                  </a:ext>
                </a:extLst>
              </a:tr>
              <a:tr h="370840">
                <a:tc>
                  <a:txBody>
                    <a:bodyPr/>
                    <a:lstStyle/>
                    <a:p>
                      <a:r>
                        <a:rPr lang="es-PE" sz="1200" dirty="0" smtClean="0"/>
                        <a:t>Infraestructura</a:t>
                      </a:r>
                      <a:endParaRPr lang="es-P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t>Existe </a:t>
                      </a:r>
                      <a:r>
                        <a:rPr lang="es-MX" sz="1200" dirty="0" smtClean="0">
                          <a:effectLst/>
                        </a:rPr>
                        <a:t>una  brecha en infraestructura rural </a:t>
                      </a:r>
                      <a:r>
                        <a:rPr lang="es-ES" sz="1200" dirty="0" smtClean="0">
                          <a:effectLst/>
                        </a:rPr>
                        <a:t>en los sectores relacionados a telecomunicaciones, agua y saneamiento, energía eléctrica y transporte. Si bien se han dado mejoras en focalización, todavía se puede evidenciar que la brecha sigue siendo una restricción relevante para la competitividad.</a:t>
                      </a:r>
                      <a:endParaRPr lang="es-PE" sz="1200" dirty="0" smtClean="0">
                        <a:effectLst/>
                        <a:latin typeface="Calibri"/>
                        <a:ea typeface="Times New Roman"/>
                        <a:cs typeface="Times New Roman"/>
                      </a:endParaRPr>
                    </a:p>
                    <a:p>
                      <a:endParaRPr lang="es-PE" sz="12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491501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sz="quarter" idx="10"/>
          </p:nvPr>
        </p:nvSpPr>
        <p:spPr>
          <a:xfrm>
            <a:off x="227547" y="617513"/>
            <a:ext cx="8643181" cy="783771"/>
          </a:xfrm>
          <a:solidFill>
            <a:schemeClr val="bg1"/>
          </a:solidFill>
        </p:spPr>
        <p:txBody>
          <a:bodyPr/>
          <a:lstStyle/>
          <a:p>
            <a:pPr marL="0" indent="0">
              <a:buNone/>
            </a:pPr>
            <a:r>
              <a:rPr lang="es-MX" sz="3200" dirty="0" smtClean="0">
                <a:solidFill>
                  <a:schemeClr val="bg2"/>
                </a:solidFill>
              </a:rPr>
              <a:t>DIAGNÓSTICO DEL CRECIMIENTO (2)</a:t>
            </a:r>
            <a:endParaRPr lang="es-PE" sz="3200" dirty="0">
              <a:solidFill>
                <a:schemeClr val="bg2"/>
              </a:solidFill>
            </a:endParaRPr>
          </a:p>
        </p:txBody>
      </p:sp>
      <p:sp>
        <p:nvSpPr>
          <p:cNvPr id="3" name="2 Marcador de número de diapositiva"/>
          <p:cNvSpPr>
            <a:spLocks noGrp="1"/>
          </p:cNvSpPr>
          <p:nvPr>
            <p:ph type="sldNum" sz="quarter" idx="4"/>
          </p:nvPr>
        </p:nvSpPr>
        <p:spPr/>
        <p:txBody>
          <a:bodyPr/>
          <a:lstStyle/>
          <a:p>
            <a:pPr algn="r"/>
            <a:fld id="{9F2D3081-FE09-43A8-92B3-618D637CABED}" type="slidenum">
              <a:rPr lang="es-PE" smtClean="0"/>
              <a:pPr algn="r"/>
              <a:t>9</a:t>
            </a:fld>
            <a:endParaRPr lang="es-PE"/>
          </a:p>
        </p:txBody>
      </p:sp>
      <p:graphicFrame>
        <p:nvGraphicFramePr>
          <p:cNvPr id="4" name="3 Tabla"/>
          <p:cNvGraphicFramePr>
            <a:graphicFrameLocks noGrp="1"/>
          </p:cNvGraphicFramePr>
          <p:nvPr>
            <p:extLst>
              <p:ext uri="{D42A27DB-BD31-4B8C-83A1-F6EECF244321}">
                <p14:modId xmlns:p14="http://schemas.microsoft.com/office/powerpoint/2010/main" val="1820891461"/>
              </p:ext>
            </p:extLst>
          </p:nvPr>
        </p:nvGraphicFramePr>
        <p:xfrm>
          <a:off x="665017" y="1682496"/>
          <a:ext cx="8848768" cy="4189456"/>
        </p:xfrm>
        <a:graphic>
          <a:graphicData uri="http://schemas.openxmlformats.org/drawingml/2006/table">
            <a:tbl>
              <a:tblPr firstRow="1" bandRow="1">
                <a:tableStyleId>{073A0DAA-6AF3-43AB-8588-CEC1D06C72B9}</a:tableStyleId>
              </a:tblPr>
              <a:tblGrid>
                <a:gridCol w="2541320">
                  <a:extLst>
                    <a:ext uri="{9D8B030D-6E8A-4147-A177-3AD203B41FA5}">
                      <a16:colId xmlns:a16="http://schemas.microsoft.com/office/drawing/2014/main" val="20000"/>
                    </a:ext>
                  </a:extLst>
                </a:gridCol>
                <a:gridCol w="6307448">
                  <a:extLst>
                    <a:ext uri="{9D8B030D-6E8A-4147-A177-3AD203B41FA5}">
                      <a16:colId xmlns:a16="http://schemas.microsoft.com/office/drawing/2014/main" val="20001"/>
                    </a:ext>
                  </a:extLst>
                </a:gridCol>
              </a:tblGrid>
              <a:tr h="370840">
                <a:tc>
                  <a:txBody>
                    <a:bodyPr/>
                    <a:lstStyle/>
                    <a:p>
                      <a:pPr algn="ctr"/>
                      <a:r>
                        <a:rPr lang="es-MX" sz="1600" dirty="0" smtClean="0"/>
                        <a:t>Restricciones Específicas</a:t>
                      </a:r>
                      <a:endParaRPr lang="es-PE" sz="1600" dirty="0"/>
                    </a:p>
                  </a:txBody>
                  <a:tcPr>
                    <a:solidFill>
                      <a:srgbClr val="C00000"/>
                    </a:solidFill>
                  </a:tcPr>
                </a:tc>
                <a:tc>
                  <a:txBody>
                    <a:bodyPr/>
                    <a:lstStyle/>
                    <a:p>
                      <a:pPr algn="ctr"/>
                      <a:r>
                        <a:rPr lang="es-MX" sz="1600" dirty="0" smtClean="0"/>
                        <a:t>Relevancia</a:t>
                      </a:r>
                      <a:endParaRPr lang="es-PE" sz="1600" dirty="0"/>
                    </a:p>
                  </a:txBody>
                  <a:tcPr>
                    <a:solidFill>
                      <a:srgbClr val="C00000"/>
                    </a:solidFill>
                  </a:tcPr>
                </a:tc>
                <a:extLst>
                  <a:ext uri="{0D108BD9-81ED-4DB2-BD59-A6C34878D82A}">
                    <a16:rowId xmlns:a16="http://schemas.microsoft.com/office/drawing/2014/main" val="10000"/>
                  </a:ext>
                </a:extLst>
              </a:tr>
              <a:tr h="370840">
                <a:tc>
                  <a:txBody>
                    <a:bodyPr/>
                    <a:lstStyle/>
                    <a:p>
                      <a:r>
                        <a:rPr lang="es-MX" sz="1200" dirty="0" smtClean="0"/>
                        <a:t>Tenencia</a:t>
                      </a:r>
                      <a:r>
                        <a:rPr lang="es-MX" sz="1200" baseline="0" dirty="0" smtClean="0"/>
                        <a:t> de la tierra.</a:t>
                      </a:r>
                      <a:endParaRPr lang="es-P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kern="1200" dirty="0" smtClean="0">
                          <a:solidFill>
                            <a:schemeClr val="dk1"/>
                          </a:solidFill>
                          <a:effectLst/>
                          <a:latin typeface="Arial" panose="020B0604020202020204" pitchFamily="34" charset="0"/>
                          <a:ea typeface="+mn-ea"/>
                          <a:cs typeface="Arial" panose="020B0604020202020204" pitchFamily="34" charset="0"/>
                        </a:rPr>
                        <a:t>La tenencia de la tierra no sería una de las restricciones más relevantes para la competitividad en la costa de continuarse con las acciones del gobierno en otorgar derechos de propiedad, salvo los relacionados a los costos de transacción en los mercados vinculados como el de crédito y de alquiler  vinculados a la mediana y pequeña agricultura. Ello resaltaría la importancia de promover la </a:t>
                      </a:r>
                      <a:r>
                        <a:rPr lang="es-ES" sz="1200" kern="1200" dirty="0" err="1" smtClean="0">
                          <a:solidFill>
                            <a:schemeClr val="dk1"/>
                          </a:solidFill>
                          <a:effectLst/>
                          <a:latin typeface="Arial" panose="020B0604020202020204" pitchFamily="34" charset="0"/>
                          <a:ea typeface="+mn-ea"/>
                          <a:cs typeface="Arial" panose="020B0604020202020204" pitchFamily="34" charset="0"/>
                        </a:rPr>
                        <a:t>asociatividad</a:t>
                      </a:r>
                      <a:r>
                        <a:rPr lang="es-ES" sz="1200" kern="1200" dirty="0" smtClean="0">
                          <a:solidFill>
                            <a:schemeClr val="dk1"/>
                          </a:solidFill>
                          <a:effectLst/>
                          <a:latin typeface="Arial" panose="020B0604020202020204" pitchFamily="34" charset="0"/>
                          <a:ea typeface="+mn-ea"/>
                          <a:cs typeface="Arial" panose="020B0604020202020204" pitchFamily="34" charset="0"/>
                        </a:rPr>
                        <a:t> como un  “segundo óptimo” en términos de estrategia de intervención.</a:t>
                      </a:r>
                      <a:endParaRPr lang="es-PE" sz="1200" dirty="0"/>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effectLst/>
                          <a:latin typeface="Arial" panose="020B0604020202020204" pitchFamily="34" charset="0"/>
                          <a:cs typeface="Arial" panose="020B0604020202020204" pitchFamily="34" charset="0"/>
                        </a:rPr>
                        <a:t>Altos costos de transacción.</a:t>
                      </a:r>
                      <a:endParaRPr lang="es-P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PE" sz="1200" dirty="0" smtClean="0">
                          <a:effectLst/>
                          <a:latin typeface="Arial" panose="020B0604020202020204" pitchFamily="34" charset="0"/>
                          <a:cs typeface="Arial" panose="020B0604020202020204" pitchFamily="34" charset="0"/>
                        </a:rPr>
                        <a:t>Factores como el minifundismo y los elevados costos de transacción, la falta de financiamiento para pequeños productores y la falta de respeto de contratos. </a:t>
                      </a:r>
                      <a:endParaRPr lang="es-PE" sz="1200" dirty="0"/>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effectLst/>
                          <a:latin typeface="Arial" panose="020B0604020202020204" pitchFamily="34" charset="0"/>
                          <a:cs typeface="Arial" panose="020B0604020202020204" pitchFamily="34" charset="0"/>
                        </a:rPr>
                        <a:t>Riesgo climático</a:t>
                      </a:r>
                      <a:r>
                        <a:rPr lang="es-MX" sz="1200" baseline="0" dirty="0" smtClean="0">
                          <a:effectLst/>
                          <a:latin typeface="Arial" panose="020B0604020202020204" pitchFamily="34" charset="0"/>
                          <a:cs typeface="Arial" panose="020B0604020202020204" pitchFamily="34" charset="0"/>
                        </a:rPr>
                        <a:t> y recursos hídricos.</a:t>
                      </a:r>
                      <a:endParaRPr lang="es-P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dirty="0" smtClean="0">
                          <a:effectLst/>
                          <a:latin typeface="Arial" panose="020B0604020202020204" pitchFamily="34" charset="0"/>
                          <a:cs typeface="Arial" panose="020B0604020202020204" pitchFamily="34" charset="0"/>
                        </a:rPr>
                        <a:t>El riesgo climático es un factor que puede limitar el desarrollo de la agricultura sobre todo para el  caso peruano por considerarse que el Perú es uno de los países más vulnerables al cambio climático. </a:t>
                      </a:r>
                      <a:endParaRPr lang="es-PE" sz="1200" dirty="0"/>
                    </a:p>
                  </a:txBody>
                  <a:tcPr/>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s-ES" sz="1200" i="0" u="none" dirty="0" smtClean="0">
                          <a:effectLst/>
                          <a:latin typeface="Arial" panose="020B0604020202020204" pitchFamily="34" charset="0"/>
                          <a:cs typeface="Arial" panose="020B0604020202020204" pitchFamily="34" charset="0"/>
                        </a:rPr>
                        <a:t>Condiciones sanitarias.</a:t>
                      </a:r>
                      <a:endParaRPr lang="es-PE" sz="1200" dirty="0" smtClean="0"/>
                    </a:p>
                    <a:p>
                      <a:pPr algn="l">
                        <a:lnSpc>
                          <a:spcPct val="115000"/>
                        </a:lnSpc>
                        <a:spcAft>
                          <a:spcPts val="0"/>
                        </a:spcAft>
                      </a:pPr>
                      <a:endParaRPr lang="es-PE" sz="1200" i="0" u="none" dirty="0">
                        <a:effectLst/>
                        <a:latin typeface="Arial" panose="020B0604020202020204" pitchFamily="34" charset="0"/>
                        <a:ea typeface="Times New Roman"/>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dirty="0" smtClean="0">
                          <a:effectLst/>
                          <a:latin typeface="Arial" panose="020B0604020202020204" pitchFamily="34" charset="0"/>
                          <a:cs typeface="Arial" panose="020B0604020202020204" pitchFamily="34" charset="0"/>
                        </a:rPr>
                        <a:t>Buen avance pero aún no terminan la tarea respecto a la mosca de la fruta. Asimismo, evaluar enfermedades ganado en sierra y selva.</a:t>
                      </a:r>
                      <a:endParaRPr lang="es-PE" sz="1200" dirty="0"/>
                    </a:p>
                  </a:txBody>
                  <a:tcPr/>
                </a:tc>
                <a:extLst>
                  <a:ext uri="{0D108BD9-81ED-4DB2-BD59-A6C34878D82A}">
                    <a16:rowId xmlns:a16="http://schemas.microsoft.com/office/drawing/2014/main" val="10004"/>
                  </a:ext>
                </a:extLst>
              </a:tr>
              <a:tr h="3550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i="0" u="none" dirty="0" smtClean="0">
                          <a:effectLst/>
                          <a:latin typeface="Arial" panose="020B0604020202020204" pitchFamily="34" charset="0"/>
                          <a:cs typeface="Arial" panose="020B0604020202020204" pitchFamily="34" charset="0"/>
                        </a:rPr>
                        <a:t>Informalidad.</a:t>
                      </a:r>
                      <a:endParaRPr lang="es-PE" sz="1200" dirty="0"/>
                    </a:p>
                  </a:txBody>
                  <a:tcPr/>
                </a:tc>
                <a:tc>
                  <a:txBody>
                    <a:bodyPr/>
                    <a:lstStyle/>
                    <a:p>
                      <a:pPr algn="just">
                        <a:spcAft>
                          <a:spcPts val="0"/>
                        </a:spcAft>
                        <a:tabLst>
                          <a:tab pos="630555" algn="l"/>
                        </a:tabLst>
                      </a:pPr>
                      <a:r>
                        <a:rPr lang="es-ES" sz="1200" dirty="0" smtClean="0">
                          <a:effectLst/>
                          <a:latin typeface="Arial" panose="020B0604020202020204" pitchFamily="34" charset="0"/>
                          <a:cs typeface="Arial" panose="020B0604020202020204" pitchFamily="34" charset="0"/>
                        </a:rPr>
                        <a:t>Informalidad  90%.</a:t>
                      </a:r>
                      <a:endParaRPr lang="es-PE" sz="1200" dirty="0">
                        <a:effectLst/>
                        <a:latin typeface="Arial" panose="020B0604020202020204" pitchFamily="34" charset="0"/>
                        <a:ea typeface="Calibri"/>
                        <a:cs typeface="Arial" panose="020B0604020202020204" pitchFamily="34" charset="0"/>
                      </a:endParaRPr>
                    </a:p>
                  </a:txBody>
                  <a:tcPr/>
                </a:tc>
                <a:extLst>
                  <a:ext uri="{0D108BD9-81ED-4DB2-BD59-A6C34878D82A}">
                    <a16:rowId xmlns:a16="http://schemas.microsoft.com/office/drawing/2014/main" val="100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i="0" u="none" dirty="0" smtClean="0">
                          <a:effectLst/>
                          <a:latin typeface="Arial" panose="020B0604020202020204" pitchFamily="34" charset="0"/>
                          <a:cs typeface="Arial" panose="020B0604020202020204" pitchFamily="34" charset="0"/>
                        </a:rPr>
                        <a:t>Políticas tributarias y comerciales.</a:t>
                      </a:r>
                      <a:endParaRPr lang="es-PE"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PE"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dirty="0" smtClean="0">
                          <a:effectLst/>
                          <a:latin typeface="Arial" panose="020B0604020202020204" pitchFamily="34" charset="0"/>
                          <a:cs typeface="Arial" panose="020B0604020202020204" pitchFamily="34" charset="0"/>
                        </a:rPr>
                        <a:t>En general protección efectiva neutra. Apoyos vía exoneraciones impuesto a la renta. </a:t>
                      </a:r>
                      <a:endParaRPr lang="es-PE" sz="1200"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59486797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21047&quot;&gt;&lt;version val=&quot;23239&quot;/&gt;&lt;CPresentation id=&quot;1&quot;&gt;&lt;m_precDefaultNumber&gt;&lt;m_bNumberIsYear val=&quot;1&quot;/&gt;&lt;m_chMinusSymbol&gt;-&lt;/m_chMinusSymbol&gt;&lt;m_chDecimalSymbol17909&gt;,&lt;/m_chDecimalSymbol17909&gt;&lt;m_nGroupingDigits17909 val=&quot;3&quot;/&gt;&lt;m_chGroupingSymbol17909&gt;.&lt;/m_chGroupingSymbol17909&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precDefaultPercent&gt;&lt;m_precDefaultDate&gt;&lt;m_bNumberIsYear val=&quot;0&quot;/&gt;&lt;m_strFormatTime&gt;%d/%m/%Y&lt;/m_strFormatTime&gt;&lt;/m_precDefaultDate&gt;&lt;m_precDefaultYear&gt;&lt;m_bNumberIsYear val=&quot;0&quot;/&gt;&lt;m_strFormatTime&gt;%Y&lt;/m_strFormatTime&gt;&lt;/m_precDefaultYear&gt;&lt;m_precDefaultQuarter&gt;&lt;m_bNumberIsYear val=&quot;0&quot;/&gt;&lt;m_strFormatTime&gt;Q%5&lt;/m_strFormatTime&gt;&lt;/m_precDefaultQuarter&gt;&lt;m_precDefaultMonth&gt;&lt;m_bNumberIsYear val=&quot;0&quot;/&gt;&lt;m_strFormatTime&gt;%1&lt;/m_strFormatTime&gt;&lt;/m_precDefaultMonth&gt;&lt;m_precDefaultWeek&gt;&lt;m_bNumberIsYear val=&quot;0&quot;/&gt;&lt;m_strFormatTime&gt;%d.&lt;/m_strFormatTime&gt;&lt;/m_precDefaultWeek&gt;&lt;m_precDefaultDay&gt;&lt;m_bNumberIsYear val=&quot;0&quot;/&gt;&lt;m_strFormatTime&gt;%#d&lt;/m_strFormatTime&gt;&lt;/m_precDefaultDay&gt;&lt;m_mruColor&gt;&lt;m_vecMRU length=&quot;24&quot;&gt;&lt;elem m_fUsage=&quot;5.86189403910000100000E+000&quot;&gt;&lt;m_msothmcolidx val=&quot;0&quot;/&gt;&lt;m_rgb r=&quot;c0&quot; g=&quot;0&quot; b=&quot;0&quot;/&gt;&lt;m_ppcolschidx tagver0=&quot;23004&quot; tagname0=&quot;m_ppcolschidxUNRECOGNIZED&quot; val=&quot;0&quot;/&gt;&lt;m_nBrightness val=&quot;0&quot;/&gt;&lt;/elem&gt;&lt;elem m_fUsage=&quot;1.92920437976397800000E+000&quot;&gt;&lt;m_msothmcolidx val=&quot;0&quot;/&gt;&lt;m_rgb r=&quot;cc&quot; g=&quot;0&quot; b=&quot;0&quot;/&gt;&lt;m_ppcolschidx tagver0=&quot;23004&quot; tagname0=&quot;m_ppcolschidxUNRECOGNIZED&quot; val=&quot;0&quot;/&gt;&lt;m_nBrightness val=&quot;0&quot;/&gt;&lt;/elem&gt;&lt;elem m_fUsage=&quot;1.06593426684258370000E+000&quot;&gt;&lt;m_msothmcolidx val=&quot;0&quot;/&gt;&lt;m_rgb r=&quot;2e&quot; g=&quot;2e&quot; b=&quot;2e&quot;/&gt;&lt;m_ppcolschidx tagver0=&quot;23004&quot; tagname0=&quot;m_ppcolschidxUNRECOGNIZED&quot; val=&quot;0&quot;/&gt;&lt;m_nBrightness val=&quot;0&quot;/&gt;&lt;/elem&gt;&lt;elem m_fUsage=&quot;3.24010098809279560000E-001&quot;&gt;&lt;m_msothmcolidx val=&quot;0&quot;/&gt;&lt;m_rgb r=&quot;0&quot; g=&quot;99&quot; b=&quot;33&quot;/&gt;&lt;m_ppcolschidx tagver0=&quot;23004&quot; tagname0=&quot;m_ppcolschidxUNRECOGNIZED&quot; val=&quot;0&quot;/&gt;&lt;m_nBrightness val=&quot;0&quot;/&gt;&lt;/elem&gt;&lt;elem m_fUsage=&quot;2.91913055766806480000E-001&quot;&gt;&lt;m_msothmcolidx val=&quot;0&quot;/&gt;&lt;m_rgb r=&quot;40&quot; g=&quot;40&quot; b=&quot;40&quot;/&gt;&lt;m_ppcolschidx tagver0=&quot;23004&quot; tagname0=&quot;m_ppcolschidxUNRECOGNIZED&quot; val=&quot;0&quot;/&gt;&lt;m_nBrightness val=&quot;0&quot;/&gt;&lt;/elem&gt;&lt;elem m_fUsage=&quot;2.69498063225996840000E-001&quot;&gt;&lt;m_msothmcolidx val=&quot;0&quot;/&gt;&lt;m_rgb r=&quot;f4&quot; g=&quot;97&quot; b=&quot;17&quot;/&gt;&lt;m_ppcolschidx tagver0=&quot;23004&quot; tagname0=&quot;m_ppcolschidxUNRECOGNIZED&quot; val=&quot;0&quot;/&gt;&lt;m_nBrightness val=&quot;0&quot;/&gt;&lt;/elem&gt;&lt;elem m_fUsage=&quot;1.66822806632928310000E-001&quot;&gt;&lt;m_msothmcolidx val=&quot;0&quot;/&gt;&lt;m_rgb r=&quot;33&quot; g=&quot;33&quot; b=&quot;99&quot;/&gt;&lt;m_ppcolschidx tagver0=&quot;23004&quot; tagname0=&quot;m_ppcolschidxUNRECOGNIZED&quot; val=&quot;0&quot;/&gt;&lt;m_nBrightness val=&quot;0&quot;/&gt;&lt;/elem&gt;&lt;elem m_fUsage=&quot;7.95982659773740860000E-002&quot;&gt;&lt;m_msothmcolidx val=&quot;0&quot;/&gt;&lt;m_rgb r=&quot;12&quot; g=&quot;79&quot; b=&quot;f&quot;/&gt;&lt;m_ppcolschidx tagver0=&quot;23004&quot; tagname0=&quot;m_ppcolschidxUNRECOGNIZED&quot; val=&quot;0&quot;/&gt;&lt;m_nBrightness val=&quot;0&quot;/&gt;&lt;/elem&gt;&lt;elem m_fUsage=&quot;1.11102768621352870000E-002&quot;&gt;&lt;m_msothmcolidx val=&quot;0&quot;/&gt;&lt;m_rgb r=&quot;bf&quot; g=&quot;bf&quot; b=&quot;bf&quot;/&gt;&lt;m_ppcolschidx tagver0=&quot;23004&quot; tagname0=&quot;m_ppcolschidxUNRECOGNIZED&quot; val=&quot;0&quot;/&gt;&lt;m_nBrightness val=&quot;0&quot;/&gt;&lt;/elem&gt;&lt;elem m_fUsage=&quot;5.46875648698295380000E-006&quot;&gt;&lt;m_msothmcolidx val=&quot;0&quot;/&gt;&lt;m_rgb r=&quot;ff&quot; g=&quot;ff&quot; b=&quot;0&quot;/&gt;&lt;m_ppcolschidx tagver0=&quot;23004&quot; tagname0=&quot;m_ppcolschidxUNRECOGNIZED&quot; val=&quot;0&quot;/&gt;&lt;m_nBrightness val=&quot;0&quot;/&gt;&lt;/elem&gt;&lt;elem m_fUsage=&quot;4.92188083828465850000E-006&quot;&gt;&lt;m_msothmcolidx val=&quot;0&quot;/&gt;&lt;m_rgb r=&quot;ef&quot; g=&quot;fe&quot; b=&quot;34&quot;/&gt;&lt;m_ppcolschidx tagver0=&quot;23004&quot; tagname0=&quot;m_ppcolschidxUNRECOGNIZED&quot; val=&quot;0&quot;/&gt;&lt;m_nBrightness val=&quot;0&quot;/&gt;&lt;/elem&gt;&lt;elem m_fUsage=&quot;2.88872444189083900000E-006&quot;&gt;&lt;m_msothmcolidx val=&quot;0&quot;/&gt;&lt;m_rgb r=&quot;ce&quot; g=&quot;0&quot; b=&quot;0&quot;/&gt;&lt;m_ppcolschidx tagver0=&quot;23004&quot; tagname0=&quot;m_ppcolschidxUNRECOGNIZED&quot; val=&quot;0&quot;/&gt;&lt;m_nBrightness val=&quot;0&quot;/&gt;&lt;/elem&gt;&lt;elem m_fUsage=&quot;1.46684213468593070000E-006&quot;&gt;&lt;m_msothmcolidx val=&quot;0&quot;/&gt;&lt;m_rgb r=&quot;aa&quot; g=&quot;ca&quot; b=&quot;ad&quot;/&gt;&lt;m_ppcolschidx tagver0=&quot;23004&quot; tagname0=&quot;m_ppcolschidxUNRECOGNIZED&quot; val=&quot;0&quot;/&gt;&lt;m_nBrightness val=&quot;0&quot;/&gt;&lt;/elem&gt;&lt;elem m_fUsage=&quot;8.13151455821166080000E-010&quot;&gt;&lt;m_msothmcolidx val=&quot;0&quot;/&gt;&lt;m_rgb r=&quot;7f&quot; g=&quot;7f&quot; b=&quot;7f&quot;/&gt;&lt;m_ppcolschidx tagver0=&quot;23004&quot; tagname0=&quot;m_ppcolschidxUNRECOGNIZED&quot; val=&quot;0&quot;/&gt;&lt;m_nBrightness val=&quot;0&quot;/&gt;&lt;/elem&gt;&lt;elem m_fUsage=&quot;1.02692203582215180000E-012&quot;&gt;&lt;m_msothmcolidx val=&quot;0&quot;/&gt;&lt;m_rgb r=&quot;64&quot; g=&quot;64&quot; b=&quot;64&quot;/&gt;&lt;m_ppcolschidx tagver0=&quot;23004&quot; tagname0=&quot;m_ppcolschidxUNRECOGNIZED&quot; val=&quot;0&quot;/&gt;&lt;m_nBrightness val=&quot;0&quot;/&gt;&lt;/elem&gt;&lt;elem m_fUsage=&quot;7.52203429396861910000E-013&quot;&gt;&lt;m_msothmcolidx val=&quot;0&quot;/&gt;&lt;m_rgb r=&quot;4f&quot; g=&quot;62&quot; b=&quot;28&quot;/&gt;&lt;m_ppcolschidx tagver0=&quot;23004&quot; tagname0=&quot;m_ppcolschidxUNRECOGNIZED&quot; val=&quot;0&quot;/&gt;&lt;m_nBrightness val=&quot;0&quot;/&gt;&lt;/elem&gt;&lt;elem m_fUsage=&quot;4.04445071801601970000E-014&quot;&gt;&lt;m_msothmcolidx val=&quot;0&quot;/&gt;&lt;m_rgb r=&quot;0&quot; g=&quot;33&quot; b=&quot;99&quot;/&gt;&lt;m_ppcolschidx tagver0=&quot;23004&quot; tagname0=&quot;m_ppcolschidxUNRECOGNIZED&quot; val=&quot;0&quot;/&gt;&lt;m_nBrightness val=&quot;0&quot;/&gt;&lt;/elem&gt;&lt;elem m_fUsage=&quot;1.56715940758920140000E-014&quot;&gt;&lt;m_msothmcolidx val=&quot;0&quot;/&gt;&lt;m_rgb r=&quot;ed&quot; g=&quot;bc&quot; b=&quot;27&quot;/&gt;&lt;m_ppcolschidx tagver0=&quot;23004&quot; tagname0=&quot;m_ppcolschidxUNRECOGNIZED&quot; val=&quot;0&quot;/&gt;&lt;m_nBrightness val=&quot;0&quot;/&gt;&lt;/elem&gt;&lt;elem m_fUsage=&quot;9.51873469014968070000E-015&quot;&gt;&lt;m_msothmcolidx val=&quot;0&quot;/&gt;&lt;m_rgb r=&quot;0&quot; g=&quot;66&quot; b=&quot;ff&quot;/&gt;&lt;m_ppcolschidx tagver0=&quot;23004&quot; tagname0=&quot;m_ppcolschidxUNRECOGNIZED&quot; val=&quot;0&quot;/&gt;&lt;m_nBrightness val=&quot;0&quot;/&gt;&lt;/elem&gt;&lt;elem m_fUsage=&quot;7.91184150880807470000E-015&quot;&gt;&lt;m_msothmcolidx val=&quot;0&quot;/&gt;&lt;m_rgb r=&quot;f8&quot; g=&quot;24&quot; b=&quot;5&quot;/&gt;&lt;m_ppcolschidx tagver0=&quot;23004&quot; tagname0=&quot;m_ppcolschidxUNRECOGNIZED&quot; val=&quot;0&quot;/&gt;&lt;m_nBrightness val=&quot;0&quot;/&gt;&lt;/elem&gt;&lt;elem m_fUsage=&quot;5.72332995940801730000E-015&quot;&gt;&lt;m_msothmcolidx val=&quot;0&quot;/&gt;&lt;m_rgb r=&quot;f8&quot; g=&quot;a4&quot; b=&quot;7&quot;/&gt;&lt;m_ppcolschidx tagver0=&quot;23004&quot; tagname0=&quot;m_ppcolschidxUNRECOGNIZED&quot; val=&quot;0&quot;/&gt;&lt;m_nBrightness val=&quot;0&quot;/&gt;&lt;/elem&gt;&lt;elem m_fUsage=&quot;3.85825096416369360000E-015&quot;&gt;&lt;m_msothmcolidx val=&quot;0&quot;/&gt;&lt;m_rgb r=&quot;fd&quot; g=&quot;5f&quot; b=&quot;0&quot;/&gt;&lt;m_ppcolschidx tagver0=&quot;23004&quot; tagname0=&quot;m_ppcolschidxUNRECOGNIZED&quot; val=&quot;0&quot;/&gt;&lt;m_nBrightness val=&quot;0&quot;/&gt;&lt;/elem&gt;&lt;elem m_fUsage=&quot;2.66604034309749520000E-015&quot;&gt;&lt;m_msothmcolidx val=&quot;0&quot;/&gt;&lt;m_rgb r=&quot;b9&quot; g=&quot;c1&quot; b=&quot;c8&quot;/&gt;&lt;m_ppcolschidx tagver0=&quot;23004&quot; tagname0=&quot;m_ppcolschidxUNRECOGNIZED&quot; val=&quot;0&quot;/&gt;&lt;m_nBrightness val=&quot;0&quot;/&gt;&lt;/elem&gt;&lt;elem m_fUsage=&quot;6.09529671853532750000E-016&quot;&gt;&lt;m_msothmcolidx val=&quot;0&quot;/&gt;&lt;m_rgb r=&quot;0&quot; g=&quot;99&quot; b=&quot;0&quot;/&gt;&lt;m_ppcolschidx tagver0=&quot;23004&quot; tagname0=&quot;m_ppcolschidxUNRECOGNIZED&quot; val=&quot;0&quot;/&gt;&lt;m_nBrightness val=&quot;0&quot;/&gt;&lt;/elem&gt;&lt;/m_vecMRU&gt;&lt;/m_mruColor&gt;&lt;m_eweekdayFirstOfWeek val=&quot;1&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OP" val=" 207"/>
  <p:tag name="LEFT" val=" 143.875"/>
</p:tagLst>
</file>

<file path=ppt/tags/tag14.xml><?xml version="1.0" encoding="utf-8"?>
<p:tagLst xmlns:a="http://schemas.openxmlformats.org/drawingml/2006/main" xmlns:r="http://schemas.openxmlformats.org/officeDocument/2006/relationships" xmlns:p="http://schemas.openxmlformats.org/presentationml/2006/main">
  <p:tag name="TOP" val=" 207"/>
  <p:tag name="LEFT" val=" 143.875"/>
</p:tagLst>
</file>

<file path=ppt/tags/tag15.xml><?xml version="1.0" encoding="utf-8"?>
<p:tagLst xmlns:a="http://schemas.openxmlformats.org/drawingml/2006/main" xmlns:r="http://schemas.openxmlformats.org/officeDocument/2006/relationships" xmlns:p="http://schemas.openxmlformats.org/presentationml/2006/main">
  <p:tag name="TOP" val=" 207"/>
  <p:tag name="LEFT" val=" 143.875"/>
</p:tagLst>
</file>

<file path=ppt/tags/tag16.xml><?xml version="1.0" encoding="utf-8"?>
<p:tagLst xmlns:a="http://schemas.openxmlformats.org/drawingml/2006/main" xmlns:r="http://schemas.openxmlformats.org/officeDocument/2006/relationships" xmlns:p="http://schemas.openxmlformats.org/presentationml/2006/main">
  <p:tag name="TOP" val=" 207"/>
  <p:tag name="LEFT" val=" 143.875"/>
</p:tagLst>
</file>

<file path=ppt/tags/tag17.xml><?xml version="1.0" encoding="utf-8"?>
<p:tagLst xmlns:a="http://schemas.openxmlformats.org/drawingml/2006/main" xmlns:r="http://schemas.openxmlformats.org/officeDocument/2006/relationships" xmlns:p="http://schemas.openxmlformats.org/presentationml/2006/main">
  <p:tag name="TOP" val=" 207"/>
  <p:tag name="LEFT" val=" 143.875"/>
</p:tagLst>
</file>

<file path=ppt/tags/tag18.xml><?xml version="1.0" encoding="utf-8"?>
<p:tagLst xmlns:a="http://schemas.openxmlformats.org/drawingml/2006/main" xmlns:r="http://schemas.openxmlformats.org/officeDocument/2006/relationships" xmlns:p="http://schemas.openxmlformats.org/presentationml/2006/main">
  <p:tag name="TOP" val=" 207"/>
  <p:tag name="LEFT" val=" 143.875"/>
</p:tagLst>
</file>

<file path=ppt/tags/tag19.xml><?xml version="1.0" encoding="utf-8"?>
<p:tagLst xmlns:a="http://schemas.openxmlformats.org/drawingml/2006/main" xmlns:r="http://schemas.openxmlformats.org/officeDocument/2006/relationships" xmlns:p="http://schemas.openxmlformats.org/presentationml/2006/main">
  <p:tag name="TOP" val=" 207"/>
  <p:tag name="LEFT" val=" 143.875"/>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APOYO Consultoría">
  <a:themeElements>
    <a:clrScheme name="Colores Formato Rojo">
      <a:dk1>
        <a:sysClr val="windowText" lastClr="000000"/>
      </a:dk1>
      <a:lt1>
        <a:sysClr val="window" lastClr="FFFFFF"/>
      </a:lt1>
      <a:dk2>
        <a:srgbClr val="8499A5"/>
      </a:dk2>
      <a:lt2>
        <a:srgbClr val="D62100"/>
      </a:lt2>
      <a:accent1>
        <a:srgbClr val="661426"/>
      </a:accent1>
      <a:accent2>
        <a:srgbClr val="A32932"/>
      </a:accent2>
      <a:accent3>
        <a:srgbClr val="EF503F"/>
      </a:accent3>
      <a:accent4>
        <a:srgbClr val="FFA697"/>
      </a:accent4>
      <a:accent5>
        <a:srgbClr val="00709E"/>
      </a:accent5>
      <a:accent6>
        <a:srgbClr val="FABA48"/>
      </a:accent6>
      <a:hlink>
        <a:srgbClr val="0000FF"/>
      </a:hlink>
      <a:folHlink>
        <a:srgbClr val="800080"/>
      </a:folHlink>
    </a:clrScheme>
    <a:fontScheme name="Estilo A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75000"/>
          </a:schemeClr>
        </a:solidFill>
        <a:ln w="12700">
          <a:solidFill>
            <a:schemeClr val="tx1">
              <a:lumMod val="65000"/>
              <a:lumOff val="35000"/>
            </a:schemeClr>
          </a:solidFill>
        </a:ln>
      </a:spPr>
      <a:bodyPr lIns="72000" tIns="72000" rIns="72000" bIns="72000" rtlCol="0" anchor="ctr"/>
      <a:lstStyle>
        <a:defPPr>
          <a:spcAft>
            <a:spcPts val="1200"/>
          </a:spcAft>
          <a:buClr>
            <a:srgbClr val="C00000"/>
          </a:buClr>
          <a:defRPr sz="1100" dirty="0" err="1" smtClean="0">
            <a:solidFill>
              <a:schemeClr val="tx1"/>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36000" rIns="72000" bIns="36000" rtlCol="0">
        <a:noAutofit/>
      </a:bodyPr>
      <a:lstStyle>
        <a:defPPr marL="171450" indent="-171450">
          <a:buClr>
            <a:srgbClr val="C00000"/>
          </a:buClr>
          <a:buFont typeface="Wingdings" panose="05000000000000000000" pitchFamily="2" charset="2"/>
          <a:buChar char="§"/>
          <a:defRPr sz="1100" dirty="0" err="1" smtClean="0"/>
        </a:defPPr>
      </a:lstStyle>
    </a:txDef>
  </a:objectDefaults>
  <a:extraClrSchemeLst/>
</a:theme>
</file>

<file path=ppt/theme/theme2.xml><?xml version="1.0" encoding="utf-8"?>
<a:theme xmlns:a="http://schemas.openxmlformats.org/drawingml/2006/main" name="APOYO Consultoría - Índice">
  <a:themeElements>
    <a:clrScheme name="Colores Formato Rojo">
      <a:dk1>
        <a:sysClr val="windowText" lastClr="000000"/>
      </a:dk1>
      <a:lt1>
        <a:sysClr val="window" lastClr="FFFFFF"/>
      </a:lt1>
      <a:dk2>
        <a:srgbClr val="8499A5"/>
      </a:dk2>
      <a:lt2>
        <a:srgbClr val="D62100"/>
      </a:lt2>
      <a:accent1>
        <a:srgbClr val="661426"/>
      </a:accent1>
      <a:accent2>
        <a:srgbClr val="A32932"/>
      </a:accent2>
      <a:accent3>
        <a:srgbClr val="EF503F"/>
      </a:accent3>
      <a:accent4>
        <a:srgbClr val="FFA697"/>
      </a:accent4>
      <a:accent5>
        <a:srgbClr val="085DC4"/>
      </a:accent5>
      <a:accent6>
        <a:srgbClr val="FABA48"/>
      </a:accent6>
      <a:hlink>
        <a:srgbClr val="0000FF"/>
      </a:hlink>
      <a:folHlink>
        <a:srgbClr val="800080"/>
      </a:folHlink>
    </a:clrScheme>
    <a:fontScheme name="APOYO Consultorí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0000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36000" rIns="72000" bIns="36000" rtlCol="0">
        <a:noAutofit/>
      </a:bodyPr>
      <a:lstStyle>
        <a:defPPr marL="171450" indent="-171450">
          <a:buClr>
            <a:srgbClr val="C00000"/>
          </a:buClr>
          <a:buFont typeface="Wingdings" panose="05000000000000000000" pitchFamily="2" charset="2"/>
          <a:buChar char="§"/>
          <a:defRPr sz="1100" dirty="0" smtClean="0"/>
        </a:defPPr>
      </a:lstStyle>
    </a:txDef>
  </a:objectDefaults>
  <a:extraClrSchemeLst/>
</a:theme>
</file>

<file path=ppt/theme/theme3.xml><?xml version="1.0" encoding="utf-8"?>
<a:theme xmlns:a="http://schemas.openxmlformats.org/drawingml/2006/main" name="APOYO Consultoría - Portada">
  <a:themeElements>
    <a:clrScheme name="Colores Formato Rojo">
      <a:dk1>
        <a:sysClr val="windowText" lastClr="000000"/>
      </a:dk1>
      <a:lt1>
        <a:sysClr val="window" lastClr="FFFFFF"/>
      </a:lt1>
      <a:dk2>
        <a:srgbClr val="8499A5"/>
      </a:dk2>
      <a:lt2>
        <a:srgbClr val="D62100"/>
      </a:lt2>
      <a:accent1>
        <a:srgbClr val="661426"/>
      </a:accent1>
      <a:accent2>
        <a:srgbClr val="A32932"/>
      </a:accent2>
      <a:accent3>
        <a:srgbClr val="EF503F"/>
      </a:accent3>
      <a:accent4>
        <a:srgbClr val="FFA697"/>
      </a:accent4>
      <a:accent5>
        <a:srgbClr val="085DC4"/>
      </a:accent5>
      <a:accent6>
        <a:srgbClr val="F8AB21"/>
      </a:accent6>
      <a:hlink>
        <a:srgbClr val="2F75FF"/>
      </a:hlink>
      <a:folHlink>
        <a:srgbClr val="CC82D8"/>
      </a:folHlink>
    </a:clrScheme>
    <a:fontScheme name="Estilo A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lumMod val="75000"/>
              <a:lumOff val="25000"/>
            </a:schemeClr>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36000" rIns="72000" bIns="36000" rtlCol="0">
        <a:noAutofit/>
      </a:bodyPr>
      <a:lstStyle>
        <a:defPPr marL="171450" indent="-171450">
          <a:buClr>
            <a:srgbClr val="C00000"/>
          </a:buClr>
          <a:buFont typeface="Wingdings" panose="05000000000000000000" pitchFamily="2" charset="2"/>
          <a:buChar char="§"/>
          <a:defRPr sz="1100" dirty="0" smtClean="0"/>
        </a:defPPr>
      </a:lstStyle>
    </a:txDef>
  </a:objectDefaults>
  <a:extraClrSchemeLst/>
</a:theme>
</file>

<file path=ppt/theme/theme4.xml><?xml version="1.0" encoding="utf-8"?>
<a:theme xmlns:a="http://schemas.openxmlformats.org/drawingml/2006/main" name="APOYO Consultoría - Anexos">
  <a:themeElements>
    <a:clrScheme name="Colores Formato Rojo">
      <a:dk1>
        <a:sysClr val="windowText" lastClr="000000"/>
      </a:dk1>
      <a:lt1>
        <a:sysClr val="window" lastClr="FFFFFF"/>
      </a:lt1>
      <a:dk2>
        <a:srgbClr val="8499A5"/>
      </a:dk2>
      <a:lt2>
        <a:srgbClr val="D62100"/>
      </a:lt2>
      <a:accent1>
        <a:srgbClr val="661426"/>
      </a:accent1>
      <a:accent2>
        <a:srgbClr val="A32932"/>
      </a:accent2>
      <a:accent3>
        <a:srgbClr val="EF503F"/>
      </a:accent3>
      <a:accent4>
        <a:srgbClr val="FFA697"/>
      </a:accent4>
      <a:accent5>
        <a:srgbClr val="085DC4"/>
      </a:accent5>
      <a:accent6>
        <a:srgbClr val="F8AB21"/>
      </a:accent6>
      <a:hlink>
        <a:srgbClr val="2F75FF"/>
      </a:hlink>
      <a:folHlink>
        <a:srgbClr val="CC82D8"/>
      </a:folHlink>
    </a:clrScheme>
    <a:fontScheme name="APOYO Consultorí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lumMod val="75000"/>
              <a:lumOff val="25000"/>
            </a:schemeClr>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36000" rIns="72000" bIns="36000" rtlCol="0">
        <a:noAutofit/>
      </a:bodyPr>
      <a:lstStyle>
        <a:defPPr marL="171450" indent="-171450">
          <a:buClr>
            <a:srgbClr val="C00000"/>
          </a:buClr>
          <a:buFont typeface="Wingdings" panose="05000000000000000000" pitchFamily="2" charset="2"/>
          <a:buChar char="§"/>
          <a:defRPr sz="1100" dirty="0" smtClean="0"/>
        </a:defPPr>
      </a:lstStyle>
    </a:txDef>
  </a:objectDefaults>
  <a:extraClrSchemeLst/>
</a:theme>
</file>

<file path=ppt/theme/theme5.xml><?xml version="1.0" encoding="utf-8"?>
<a:theme xmlns:a="http://schemas.openxmlformats.org/drawingml/2006/main" name="1_APOYO Consultoría">
  <a:themeElements>
    <a:clrScheme name="Colores Formato Azul">
      <a:dk1>
        <a:sysClr val="windowText" lastClr="000000"/>
      </a:dk1>
      <a:lt1>
        <a:sysClr val="window" lastClr="FFFFFF"/>
      </a:lt1>
      <a:dk2>
        <a:srgbClr val="8499A5"/>
      </a:dk2>
      <a:lt2>
        <a:srgbClr val="D62100"/>
      </a:lt2>
      <a:accent1>
        <a:srgbClr val="1B435F"/>
      </a:accent1>
      <a:accent2>
        <a:srgbClr val="00709E"/>
      </a:accent2>
      <a:accent3>
        <a:srgbClr val="4CA4CC"/>
      </a:accent3>
      <a:accent4>
        <a:srgbClr val="9BAFA3"/>
      </a:accent4>
      <a:accent5>
        <a:srgbClr val="3D8E33"/>
      </a:accent5>
      <a:accent6>
        <a:srgbClr val="FABA48"/>
      </a:accent6>
      <a:hlink>
        <a:srgbClr val="0000FF"/>
      </a:hlink>
      <a:folHlink>
        <a:srgbClr val="800080"/>
      </a:folHlink>
    </a:clrScheme>
    <a:fontScheme name="Estilo A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75000"/>
          </a:schemeClr>
        </a:solidFill>
        <a:ln w="12700">
          <a:solidFill>
            <a:schemeClr val="tx1">
              <a:lumMod val="65000"/>
              <a:lumOff val="35000"/>
            </a:schemeClr>
          </a:solidFill>
        </a:ln>
      </a:spPr>
      <a:bodyPr lIns="72000" tIns="72000" rIns="72000" bIns="72000" rtlCol="0" anchor="ctr"/>
      <a:lstStyle>
        <a:defPPr>
          <a:spcAft>
            <a:spcPts val="1200"/>
          </a:spcAft>
          <a:buClr>
            <a:srgbClr val="C00000"/>
          </a:buClr>
          <a:defRPr sz="1100" dirty="0" err="1" smtClean="0">
            <a:solidFill>
              <a:schemeClr val="tx1"/>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36000" rIns="72000" bIns="36000" rtlCol="0">
        <a:noAutofit/>
      </a:bodyPr>
      <a:lstStyle>
        <a:defPPr marL="171450" indent="-171450">
          <a:buClr>
            <a:srgbClr val="C00000"/>
          </a:buClr>
          <a:buFont typeface="Wingdings" panose="05000000000000000000" pitchFamily="2" charset="2"/>
          <a:buChar char="§"/>
          <a:defRPr sz="1100" dirty="0" err="1" smtClean="0"/>
        </a:defPPr>
      </a:lstStyle>
    </a:txDef>
  </a:objectDefaults>
  <a:extraClrSchemeLst/>
</a:theme>
</file>

<file path=ppt/theme/theme6.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 Bembo AC</Template>
  <TotalTime>93855</TotalTime>
  <Words>2340</Words>
  <Application>Microsoft Office PowerPoint</Application>
  <PresentationFormat>A4 (210 x 297 mm)</PresentationFormat>
  <Paragraphs>327</Paragraphs>
  <Slides>22</Slides>
  <Notes>7</Notes>
  <HiddenSlides>0</HiddenSlides>
  <MMClips>0</MMClips>
  <ScaleCrop>false</ScaleCrop>
  <HeadingPairs>
    <vt:vector size="8" baseType="variant">
      <vt:variant>
        <vt:lpstr>Fuentes usadas</vt:lpstr>
      </vt:variant>
      <vt:variant>
        <vt:i4>4</vt:i4>
      </vt:variant>
      <vt:variant>
        <vt:lpstr>Tema</vt:lpstr>
      </vt:variant>
      <vt:variant>
        <vt:i4>5</vt:i4>
      </vt:variant>
      <vt:variant>
        <vt:lpstr>Servidores OLE incrustados</vt:lpstr>
      </vt:variant>
      <vt:variant>
        <vt:i4>2</vt:i4>
      </vt:variant>
      <vt:variant>
        <vt:lpstr>Títulos de diapositiva</vt:lpstr>
      </vt:variant>
      <vt:variant>
        <vt:i4>22</vt:i4>
      </vt:variant>
    </vt:vector>
  </HeadingPairs>
  <TitlesOfParts>
    <vt:vector size="33" baseType="lpstr">
      <vt:lpstr>Arial</vt:lpstr>
      <vt:lpstr>Calibri</vt:lpstr>
      <vt:lpstr>Times New Roman</vt:lpstr>
      <vt:lpstr>Wingdings</vt:lpstr>
      <vt:lpstr>APOYO Consultoría</vt:lpstr>
      <vt:lpstr>APOYO Consultoría - Índice</vt:lpstr>
      <vt:lpstr>APOYO Consultoría - Portada</vt:lpstr>
      <vt:lpstr>APOYO Consultoría - Anexos</vt:lpstr>
      <vt:lpstr>1_APOYO Consultoría</vt:lpstr>
      <vt:lpstr>think-cell Slide</vt:lpstr>
      <vt:lpstr>Diapositiva de think-cell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APOYO Consultoria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Fernando Velarde</dc:creator>
  <cp:lastModifiedBy>Computer</cp:lastModifiedBy>
  <cp:revision>7341</cp:revision>
  <cp:lastPrinted>2014-11-17T13:15:26Z</cp:lastPrinted>
  <dcterms:created xsi:type="dcterms:W3CDTF">2009-12-21T16:03:09Z</dcterms:created>
  <dcterms:modified xsi:type="dcterms:W3CDTF">2017-10-10T16:04:26Z</dcterms:modified>
</cp:coreProperties>
</file>